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5" r:id="rId8"/>
    <p:sldId id="266" r:id="rId9"/>
    <p:sldId id="267" r:id="rId10"/>
    <p:sldId id="268" r:id="rId11"/>
    <p:sldId id="269" r:id="rId12"/>
    <p:sldId id="270" r:id="rId13"/>
    <p:sldId id="263" r:id="rId14"/>
    <p:sldId id="26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3"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EBBA9-0773-4490-902E-064BD4190808}" type="datetimeFigureOut">
              <a:rPr lang="ru-RU" smtClean="0"/>
              <a:pPr/>
              <a:t>16.05.2017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A9DEB-4109-4703-A2A4-9C549381199F}" type="slidenum">
              <a:rPr lang="ru-RU" smtClean="0"/>
              <a:pPr/>
              <a:t>‹#›</a:t>
            </a:fld>
            <a:endParaRPr lang="ru-RU"/>
          </a:p>
        </p:txBody>
      </p:sp>
    </p:spTree>
    <p:extLst>
      <p:ext uri="{BB962C8B-B14F-4D97-AF65-F5344CB8AC3E}">
        <p14:creationId xmlns:p14="http://schemas.microsoft.com/office/powerpoint/2010/main" val="199195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FEA9DEB-4109-4703-A2A4-9C549381199F}" type="slidenum">
              <a:rPr lang="ru-RU" smtClean="0"/>
              <a:pPr/>
              <a:t>4</a:t>
            </a:fld>
            <a:endParaRPr lang="ru-RU"/>
          </a:p>
        </p:txBody>
      </p:sp>
    </p:spTree>
    <p:extLst>
      <p:ext uri="{BB962C8B-B14F-4D97-AF65-F5344CB8AC3E}">
        <p14:creationId xmlns:p14="http://schemas.microsoft.com/office/powerpoint/2010/main" val="335024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FFFF00">
                <a:alpha val="9000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Ігор\Писанина\Робота на конкурс (2) 2017 р\інформація\картинки\d0b4d0bdd196d181d182d0b5d18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Заголовок 6"/>
          <p:cNvSpPr>
            <a:spLocks noGrp="1"/>
          </p:cNvSpPr>
          <p:nvPr>
            <p:ph type="ctrTitle"/>
          </p:nvPr>
        </p:nvSpPr>
        <p:spPr>
          <a:xfrm>
            <a:off x="214282" y="428604"/>
            <a:ext cx="8786874" cy="1885962"/>
          </a:xfrm>
        </p:spPr>
        <p:txBody>
          <a:bodyPr>
            <a:normAutofit/>
          </a:bodyPr>
          <a:lstStyle/>
          <a:p>
            <a:r>
              <a:rPr lang="uk-UA" sz="3600" b="1" dirty="0" smtClean="0">
                <a:solidFill>
                  <a:srgbClr val="0000FF"/>
                </a:solidFill>
                <a:latin typeface="Arial Black" pitchFamily="34" charset="0"/>
                <a:cs typeface="Times New Roman" pitchFamily="18" charset="0"/>
              </a:rPr>
              <a:t>СУПЕРЕЧНОСТІ ТА ЕКОЛОГІЧНІ РИЗИКИ ПРОЕКТУ БУДІВНИЦТВА ДНІСТРОВСЬКОГО КАСКАДУ ГЕС</a:t>
            </a:r>
            <a:endParaRPr lang="ru-RU" sz="3600" b="1" dirty="0">
              <a:solidFill>
                <a:srgbClr val="0000FF"/>
              </a:solidFill>
              <a:latin typeface="Arial Black" pitchFamily="34" charset="0"/>
              <a:cs typeface="Times New Roman" pitchFamily="18" charset="0"/>
            </a:endParaRPr>
          </a:p>
        </p:txBody>
      </p:sp>
      <p:sp>
        <p:nvSpPr>
          <p:cNvPr id="8" name="Подзаголовок 7"/>
          <p:cNvSpPr>
            <a:spLocks noGrp="1"/>
          </p:cNvSpPr>
          <p:nvPr>
            <p:ph type="subTitle" idx="1"/>
          </p:nvPr>
        </p:nvSpPr>
        <p:spPr>
          <a:xfrm>
            <a:off x="2000232" y="4725144"/>
            <a:ext cx="7143768" cy="1985226"/>
          </a:xfrm>
        </p:spPr>
        <p:txBody>
          <a:bodyPr>
            <a:normAutofit lnSpcReduction="10000"/>
          </a:bodyPr>
          <a:lstStyle/>
          <a:p>
            <a:pPr algn="r"/>
            <a:r>
              <a:rPr lang="uk-UA" sz="2800" b="1" u="sng" dirty="0" smtClean="0">
                <a:solidFill>
                  <a:srgbClr val="FFC000"/>
                </a:solidFill>
                <a:latin typeface="Times New Roman" pitchFamily="18" charset="0"/>
                <a:cs typeface="Times New Roman" pitchFamily="18" charset="0"/>
              </a:rPr>
              <a:t>Підготував</a:t>
            </a:r>
            <a:r>
              <a:rPr lang="uk-UA" sz="2800" b="1" dirty="0" smtClean="0">
                <a:solidFill>
                  <a:srgbClr val="FFC000"/>
                </a:solidFill>
                <a:latin typeface="Times New Roman" pitchFamily="18" charset="0"/>
                <a:cs typeface="Times New Roman" pitchFamily="18" charset="0"/>
              </a:rPr>
              <a:t>:</a:t>
            </a:r>
          </a:p>
          <a:p>
            <a:pPr algn="r"/>
            <a:r>
              <a:rPr lang="uk-UA" sz="2800" b="1" dirty="0" smtClean="0">
                <a:solidFill>
                  <a:srgbClr val="FFC000"/>
                </a:solidFill>
                <a:latin typeface="Times New Roman" pitchFamily="18" charset="0"/>
                <a:cs typeface="Times New Roman" pitchFamily="18" charset="0"/>
              </a:rPr>
              <a:t>Кузик Ігор </a:t>
            </a:r>
            <a:r>
              <a:rPr lang="uk-UA" sz="2800" b="1" dirty="0" smtClean="0">
                <a:solidFill>
                  <a:srgbClr val="FFC000"/>
                </a:solidFill>
                <a:latin typeface="Times New Roman" pitchFamily="18" charset="0"/>
                <a:cs typeface="Times New Roman" pitchFamily="18" charset="0"/>
              </a:rPr>
              <a:t>Романович</a:t>
            </a:r>
          </a:p>
          <a:p>
            <a:pPr algn="r"/>
            <a:r>
              <a:rPr lang="uk-UA" sz="2800" b="1" dirty="0" smtClean="0">
                <a:solidFill>
                  <a:srgbClr val="FFC000"/>
                </a:solidFill>
                <a:latin typeface="Times New Roman" pitchFamily="18" charset="0"/>
                <a:cs typeface="Times New Roman" pitchFamily="18" charset="0"/>
              </a:rPr>
              <a:t>Науковий керівник:</a:t>
            </a:r>
          </a:p>
          <a:p>
            <a:pPr algn="r"/>
            <a:r>
              <a:rPr lang="uk-UA" sz="2800" b="1" dirty="0" err="1">
                <a:solidFill>
                  <a:srgbClr val="FFC000"/>
                </a:solidFill>
                <a:latin typeface="Times New Roman" pitchFamily="18" charset="0"/>
                <a:cs typeface="Times New Roman" pitchFamily="18" charset="0"/>
              </a:rPr>
              <a:t>д</a:t>
            </a:r>
            <a:r>
              <a:rPr lang="uk-UA" sz="2800" b="1" dirty="0" err="1" smtClean="0">
                <a:solidFill>
                  <a:srgbClr val="FFC000"/>
                </a:solidFill>
                <a:latin typeface="Times New Roman" pitchFamily="18" charset="0"/>
                <a:cs typeface="Times New Roman" pitchFamily="18" charset="0"/>
              </a:rPr>
              <a:t>.г.н</a:t>
            </a:r>
            <a:r>
              <a:rPr lang="uk-UA" sz="2800" b="1" dirty="0" smtClean="0">
                <a:solidFill>
                  <a:srgbClr val="FFC000"/>
                </a:solidFill>
                <a:latin typeface="Times New Roman" pitchFamily="18" charset="0"/>
                <a:cs typeface="Times New Roman" pitchFamily="18" charset="0"/>
              </a:rPr>
              <a:t> проф. Царик Л.П.</a:t>
            </a:r>
            <a:endParaRPr lang="ru-RU" sz="2800"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57232"/>
          </a:xfrm>
        </p:spPr>
        <p:txBody>
          <a:bodyPr>
            <a:noAutofit/>
          </a:bodyPr>
          <a:lstStyle/>
          <a:p>
            <a:r>
              <a:rPr lang="uk-UA" sz="2000" dirty="0" smtClean="0">
                <a:latin typeface="Times New Roman" pitchFamily="18" charset="0"/>
                <a:cs typeface="Times New Roman" pitchFamily="18" charset="0"/>
              </a:rPr>
              <a:t>При споруджені </a:t>
            </a:r>
            <a:r>
              <a:rPr lang="uk-UA" sz="2000" b="1" dirty="0" smtClean="0">
                <a:latin typeface="Times New Roman" pitchFamily="18" charset="0"/>
                <a:cs typeface="Times New Roman" pitchFamily="18" charset="0"/>
              </a:rPr>
              <a:t>ГЕС-4</a:t>
            </a:r>
            <a:r>
              <a:rPr lang="uk-UA" sz="2000" dirty="0" smtClean="0">
                <a:latin typeface="Times New Roman" pitchFamily="18" charset="0"/>
                <a:cs typeface="Times New Roman" pitchFamily="18" charset="0"/>
              </a:rPr>
              <a:t>, біля с. Зелений Гай утворюється водосховище площею 5,21 км</a:t>
            </a:r>
            <a:r>
              <a:rPr lang="uk-UA" sz="2000" baseline="30000" dirty="0" smtClean="0">
                <a:latin typeface="Times New Roman" pitchFamily="18" charset="0"/>
                <a:cs typeface="Times New Roman" pitchFamily="18" charset="0"/>
              </a:rPr>
              <a:t>2</a:t>
            </a:r>
            <a:r>
              <a:rPr lang="uk-UA" sz="2000" dirty="0" smtClean="0">
                <a:latin typeface="Times New Roman" pitchFamily="18" charset="0"/>
                <a:cs typeface="Times New Roman" pitchFamily="18" charset="0"/>
              </a:rPr>
              <a:t>. При цьому ймовірне підтоплення городів та будинків сіл Іване Золоте </a:t>
            </a:r>
            <a:r>
              <a:rPr lang="uk-UA" sz="2000" dirty="0" err="1" smtClean="0">
                <a:latin typeface="Times New Roman" pitchFamily="18" charset="0"/>
                <a:cs typeface="Times New Roman" pitchFamily="18" charset="0"/>
              </a:rPr>
              <a:t>Заліщицького</a:t>
            </a:r>
            <a:r>
              <a:rPr lang="uk-UA" sz="2000" dirty="0" smtClean="0">
                <a:latin typeface="Times New Roman" pitchFamily="18" charset="0"/>
                <a:cs typeface="Times New Roman" pitchFamily="18" charset="0"/>
              </a:rPr>
              <a:t> району та Городниця і </a:t>
            </a:r>
            <a:r>
              <a:rPr lang="uk-UA" sz="2000" dirty="0" err="1" smtClean="0">
                <a:latin typeface="Times New Roman" pitchFamily="18" charset="0"/>
                <a:cs typeface="Times New Roman" pitchFamily="18" charset="0"/>
              </a:rPr>
              <a:t>Передівання</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Городенківського</a:t>
            </a:r>
            <a:r>
              <a:rPr lang="uk-UA" sz="2000" dirty="0" smtClean="0">
                <a:latin typeface="Times New Roman" pitchFamily="18" charset="0"/>
                <a:cs typeface="Times New Roman" pitchFamily="18" charset="0"/>
              </a:rPr>
              <a:t> району </a:t>
            </a:r>
            <a:endParaRPr lang="ru-RU" sz="2000" dirty="0">
              <a:latin typeface="Times New Roman" pitchFamily="18" charset="0"/>
              <a:cs typeface="Times New Roman" pitchFamily="18" charset="0"/>
            </a:endParaRPr>
          </a:p>
        </p:txBody>
      </p:sp>
      <p:pic>
        <p:nvPicPr>
          <p:cNvPr id="4098" name="Picture 2" descr="12466258_424200047787577_7605411868767947989_o"/>
          <p:cNvPicPr>
            <a:picLocks noChangeAspect="1" noChangeArrowheads="1"/>
          </p:cNvPicPr>
          <p:nvPr/>
        </p:nvPicPr>
        <p:blipFill>
          <a:blip r:embed="rId2"/>
          <a:srcRect/>
          <a:stretch>
            <a:fillRect/>
          </a:stretch>
        </p:blipFill>
        <p:spPr bwMode="auto">
          <a:xfrm>
            <a:off x="0" y="1000108"/>
            <a:ext cx="9144000" cy="5857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rmAutofit/>
          </a:bodyPr>
          <a:lstStyle/>
          <a:p>
            <a:r>
              <a:rPr lang="uk-UA" sz="2000" dirty="0" smtClean="0">
                <a:latin typeface="Times New Roman" pitchFamily="18" charset="0"/>
                <a:cs typeface="Times New Roman" pitchFamily="18" charset="0"/>
              </a:rPr>
              <a:t>При споруджені </a:t>
            </a:r>
            <a:r>
              <a:rPr lang="uk-UA" sz="2000" b="1" dirty="0" smtClean="0">
                <a:latin typeface="Times New Roman" pitchFamily="18" charset="0"/>
                <a:cs typeface="Times New Roman" pitchFamily="18" charset="0"/>
              </a:rPr>
              <a:t>ГЕС-5</a:t>
            </a:r>
            <a:r>
              <a:rPr lang="uk-UA" sz="2000" dirty="0" smtClean="0">
                <a:latin typeface="Times New Roman" pitchFamily="18" charset="0"/>
                <a:cs typeface="Times New Roman" pitchFamily="18" charset="0"/>
              </a:rPr>
              <a:t>, біля с. </a:t>
            </a:r>
            <a:r>
              <a:rPr lang="uk-UA" sz="2000" dirty="0" err="1" smtClean="0">
                <a:latin typeface="Times New Roman" pitchFamily="18" charset="0"/>
                <a:cs typeface="Times New Roman" pitchFamily="18" charset="0"/>
              </a:rPr>
              <a:t>Брідок</a:t>
            </a:r>
            <a:r>
              <a:rPr lang="uk-UA" sz="2000" dirty="0" smtClean="0">
                <a:latin typeface="Times New Roman" pitchFamily="18" charset="0"/>
                <a:cs typeface="Times New Roman" pitchFamily="18" charset="0"/>
              </a:rPr>
              <a:t> утворюється водосховище площею 9,74 км</a:t>
            </a:r>
            <a:r>
              <a:rPr lang="uk-UA" sz="2000" baseline="30000" dirty="0" smtClean="0">
                <a:latin typeface="Times New Roman" pitchFamily="18" charset="0"/>
                <a:cs typeface="Times New Roman" pitchFamily="18" charset="0"/>
              </a:rPr>
              <a:t>2</a:t>
            </a:r>
            <a:r>
              <a:rPr lang="uk-UA" sz="2000" dirty="0" smtClean="0">
                <a:latin typeface="Times New Roman" pitchFamily="18" charset="0"/>
                <a:cs typeface="Times New Roman" pitchFamily="18" charset="0"/>
              </a:rPr>
              <a:t>. При цьому ймовірне підтоплення городів та будинків сіл </a:t>
            </a:r>
            <a:r>
              <a:rPr lang="uk-UA" sz="2000" dirty="0" err="1" smtClean="0">
                <a:latin typeface="Times New Roman" pitchFamily="18" charset="0"/>
                <a:cs typeface="Times New Roman" pitchFamily="18" charset="0"/>
              </a:rPr>
              <a:t>Синьків</a:t>
            </a:r>
            <a:r>
              <a:rPr lang="uk-UA" sz="2000" dirty="0" smtClean="0">
                <a:latin typeface="Times New Roman" pitchFamily="18" charset="0"/>
                <a:cs typeface="Times New Roman" pitchFamily="18" charset="0"/>
              </a:rPr>
              <a:t> та Зозулинці </a:t>
            </a:r>
            <a:r>
              <a:rPr lang="uk-UA" sz="2000" dirty="0" err="1" smtClean="0">
                <a:latin typeface="Times New Roman" pitchFamily="18" charset="0"/>
                <a:cs typeface="Times New Roman" pitchFamily="18" charset="0"/>
              </a:rPr>
              <a:t>Заліщицького</a:t>
            </a:r>
            <a:r>
              <a:rPr lang="uk-UA" sz="2000" dirty="0" smtClean="0">
                <a:latin typeface="Times New Roman" pitchFamily="18" charset="0"/>
                <a:cs typeface="Times New Roman" pitchFamily="18" charset="0"/>
              </a:rPr>
              <a:t> району</a:t>
            </a:r>
            <a:endParaRPr lang="ru-RU" sz="2000" dirty="0">
              <a:latin typeface="Times New Roman" pitchFamily="18" charset="0"/>
              <a:cs typeface="Times New Roman" pitchFamily="18" charset="0"/>
            </a:endParaRPr>
          </a:p>
        </p:txBody>
      </p:sp>
      <p:pic>
        <p:nvPicPr>
          <p:cNvPr id="1026" name="Picture 2" descr="C:\Documents and Settings\Computer\Мои документы\Downloads\10398074_424199684454280_3493993787689002808_n.jpg"/>
          <p:cNvPicPr>
            <a:picLocks noChangeAspect="1" noChangeArrowheads="1"/>
          </p:cNvPicPr>
          <p:nvPr/>
        </p:nvPicPr>
        <p:blipFill>
          <a:blip r:embed="rId2"/>
          <a:srcRect/>
          <a:stretch>
            <a:fillRect/>
          </a:stretch>
        </p:blipFill>
        <p:spPr bwMode="auto">
          <a:xfrm>
            <a:off x="0" y="1000108"/>
            <a:ext cx="9144000" cy="58578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Autofit/>
          </a:bodyPr>
          <a:lstStyle/>
          <a:p>
            <a:r>
              <a:rPr lang="uk-UA" sz="2000" dirty="0" smtClean="0">
                <a:latin typeface="Times New Roman" pitchFamily="18" charset="0"/>
                <a:cs typeface="Times New Roman" pitchFamily="18" charset="0"/>
              </a:rPr>
              <a:t>При споруджені </a:t>
            </a:r>
            <a:r>
              <a:rPr lang="uk-UA" sz="2000" b="1" dirty="0" smtClean="0">
                <a:latin typeface="Times New Roman" pitchFamily="18" charset="0"/>
                <a:cs typeface="Times New Roman" pitchFamily="18" charset="0"/>
              </a:rPr>
              <a:t>ГЕС-6</a:t>
            </a:r>
            <a:r>
              <a:rPr lang="uk-UA" sz="2000" dirty="0" smtClean="0">
                <a:latin typeface="Times New Roman" pitchFamily="18" charset="0"/>
                <a:cs typeface="Times New Roman" pitchFamily="18" charset="0"/>
              </a:rPr>
              <a:t>, біля с. Устя утворюється водосховище на площі 8,71 км</a:t>
            </a:r>
            <a:r>
              <a:rPr lang="uk-UA" sz="2000" baseline="30000" dirty="0" smtClean="0">
                <a:latin typeface="Times New Roman" pitchFamily="18" charset="0"/>
                <a:cs typeface="Times New Roman" pitchFamily="18" charset="0"/>
              </a:rPr>
              <a:t>2</a:t>
            </a:r>
            <a:r>
              <a:rPr lang="uk-UA" sz="2000" dirty="0" smtClean="0">
                <a:latin typeface="Times New Roman" pitchFamily="18" charset="0"/>
                <a:cs typeface="Times New Roman" pitchFamily="18" charset="0"/>
              </a:rPr>
              <a:t> . Ймовірне підтоплення городів та будинків сіл </a:t>
            </a:r>
            <a:r>
              <a:rPr lang="uk-UA" sz="2000" dirty="0" err="1" smtClean="0">
                <a:latin typeface="Times New Roman" pitchFamily="18" charset="0"/>
                <a:cs typeface="Times New Roman" pitchFamily="18" charset="0"/>
              </a:rPr>
              <a:t>Горошова</a:t>
            </a:r>
            <a:r>
              <a:rPr lang="uk-UA" sz="2000" dirty="0" smtClean="0">
                <a:latin typeface="Times New Roman" pitchFamily="18" charset="0"/>
                <a:cs typeface="Times New Roman" pitchFamily="18" charset="0"/>
              </a:rPr>
              <a:t> Борщівського району та </a:t>
            </a:r>
            <a:r>
              <a:rPr lang="uk-UA" sz="2000" dirty="0" err="1" smtClean="0">
                <a:latin typeface="Times New Roman" pitchFamily="18" charset="0"/>
                <a:cs typeface="Times New Roman" pitchFamily="18" charset="0"/>
              </a:rPr>
              <a:t>Колодрібка</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Заліщицького</a:t>
            </a:r>
            <a:r>
              <a:rPr lang="uk-UA" sz="2000" dirty="0" smtClean="0">
                <a:latin typeface="Times New Roman" pitchFamily="18" charset="0"/>
                <a:cs typeface="Times New Roman" pitchFamily="18" charset="0"/>
              </a:rPr>
              <a:t> району</a:t>
            </a:r>
            <a:endParaRPr lang="ru-RU" sz="2000" dirty="0">
              <a:latin typeface="Times New Roman" pitchFamily="18" charset="0"/>
              <a:cs typeface="Times New Roman" pitchFamily="18" charset="0"/>
            </a:endParaRPr>
          </a:p>
        </p:txBody>
      </p:sp>
      <p:pic>
        <p:nvPicPr>
          <p:cNvPr id="6146" name="Picture 2" descr="12508723_424199001121015_7939565897834778548_n"/>
          <p:cNvPicPr>
            <a:picLocks noChangeAspect="1" noChangeArrowheads="1"/>
          </p:cNvPicPr>
          <p:nvPr/>
        </p:nvPicPr>
        <p:blipFill>
          <a:blip r:embed="rId2"/>
          <a:srcRect/>
          <a:stretch>
            <a:fillRect/>
          </a:stretch>
        </p:blipFill>
        <p:spPr bwMode="auto">
          <a:xfrm>
            <a:off x="-11120" y="1000108"/>
            <a:ext cx="9155119" cy="5857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a:bodyPr>
          <a:lstStyle/>
          <a:p>
            <a:r>
              <a:rPr lang="uk-UA" sz="3200" b="1" dirty="0" smtClean="0">
                <a:latin typeface="Times New Roman" pitchFamily="18" charset="0"/>
                <a:cs typeface="Times New Roman" pitchFamily="18" charset="0"/>
              </a:rPr>
              <a:t>Альтернатива Дністровським ГЕС</a:t>
            </a:r>
            <a:endParaRPr lang="ru-RU" sz="32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14283" y="714356"/>
          <a:ext cx="8715434" cy="2286017"/>
        </p:xfrm>
        <a:graphic>
          <a:graphicData uri="http://schemas.openxmlformats.org/drawingml/2006/table">
            <a:tbl>
              <a:tblPr/>
              <a:tblGrid>
                <a:gridCol w="3713715"/>
                <a:gridCol w="2063175"/>
                <a:gridCol w="2938544"/>
              </a:tblGrid>
              <a:tr h="1306295">
                <a:tc>
                  <a:txBody>
                    <a:bodyPr/>
                    <a:lstStyle/>
                    <a:p>
                      <a:pPr algn="ctr">
                        <a:lnSpc>
                          <a:spcPct val="115000"/>
                        </a:lnSpc>
                        <a:spcAft>
                          <a:spcPts val="0"/>
                        </a:spcAft>
                      </a:pPr>
                      <a:r>
                        <a:rPr lang="uk-UA" sz="1800" dirty="0">
                          <a:solidFill>
                            <a:srgbClr val="000000"/>
                          </a:solidFill>
                          <a:latin typeface="Times New Roman"/>
                          <a:ea typeface="Times New Roman"/>
                          <a:cs typeface="Times New Roman"/>
                        </a:rPr>
                        <a:t>Назва </a:t>
                      </a:r>
                      <a:r>
                        <a:rPr lang="uk-UA" sz="1800" dirty="0" err="1">
                          <a:solidFill>
                            <a:srgbClr val="000000"/>
                          </a:solidFill>
                          <a:latin typeface="Times New Roman"/>
                          <a:ea typeface="Times New Roman"/>
                          <a:cs typeface="Times New Roman"/>
                        </a:rPr>
                        <a:t>енергооб’єктів</a:t>
                      </a:r>
                      <a:r>
                        <a:rPr lang="uk-UA" sz="1800" dirty="0">
                          <a:solidFill>
                            <a:srgbClr val="000000"/>
                          </a:solidFill>
                          <a:latin typeface="Times New Roman"/>
                          <a:ea typeface="Times New Roman"/>
                          <a:cs typeface="Times New Roman"/>
                        </a:rPr>
                        <a:t> </a:t>
                      </a:r>
                      <a:endParaRPr lang="ru-RU"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latin typeface="Times New Roman"/>
                          <a:ea typeface="Times New Roman"/>
                          <a:cs typeface="Times New Roman"/>
                        </a:rPr>
                        <a:t>Вартість проекту, млн. євро</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latin typeface="Times New Roman"/>
                          <a:ea typeface="Times New Roman"/>
                          <a:cs typeface="Times New Roman"/>
                        </a:rPr>
                        <a:t>Площі відведених та втрачених земель ( у випадку ГЕС затоплених), га</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ctr">
                        <a:lnSpc>
                          <a:spcPct val="115000"/>
                        </a:lnSpc>
                        <a:spcAft>
                          <a:spcPts val="0"/>
                        </a:spcAft>
                      </a:pPr>
                      <a:r>
                        <a:rPr lang="uk-UA" sz="1800">
                          <a:solidFill>
                            <a:srgbClr val="000000"/>
                          </a:solidFill>
                          <a:latin typeface="Times New Roman"/>
                          <a:ea typeface="Times New Roman"/>
                          <a:cs typeface="Times New Roman"/>
                        </a:rPr>
                        <a:t>каскад ГЕС</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latin typeface="Times New Roman"/>
                          <a:ea typeface="Times New Roman"/>
                          <a:cs typeface="Times New Roman"/>
                        </a:rPr>
                        <a:t>1100 </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latin typeface="Times New Roman"/>
                          <a:ea typeface="Times New Roman"/>
                          <a:cs typeface="Times New Roman"/>
                        </a:rPr>
                        <a:t>4659 </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ctr">
                        <a:lnSpc>
                          <a:spcPct val="115000"/>
                        </a:lnSpc>
                        <a:spcAft>
                          <a:spcPts val="0"/>
                        </a:spcAft>
                      </a:pPr>
                      <a:r>
                        <a:rPr lang="uk-UA" sz="1800">
                          <a:solidFill>
                            <a:srgbClr val="000000"/>
                          </a:solidFill>
                          <a:latin typeface="Times New Roman"/>
                          <a:ea typeface="Times New Roman"/>
                          <a:cs typeface="Times New Roman"/>
                        </a:rPr>
                        <a:t>СЕС (такої ж потужності як ГЕС)</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latin typeface="Times New Roman"/>
                          <a:ea typeface="Times New Roman"/>
                          <a:cs typeface="Times New Roman"/>
                        </a:rPr>
                        <a:t>386 </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latin typeface="Times New Roman"/>
                          <a:ea typeface="Times New Roman"/>
                          <a:cs typeface="Times New Roman"/>
                        </a:rPr>
                        <a:t>772</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ctr">
                        <a:lnSpc>
                          <a:spcPct val="115000"/>
                        </a:lnSpc>
                        <a:spcAft>
                          <a:spcPts val="0"/>
                        </a:spcAft>
                      </a:pPr>
                      <a:r>
                        <a:rPr lang="uk-UA" sz="1800">
                          <a:solidFill>
                            <a:srgbClr val="000000"/>
                          </a:solidFill>
                          <a:latin typeface="Times New Roman"/>
                          <a:ea typeface="Times New Roman"/>
                          <a:cs typeface="Times New Roman"/>
                        </a:rPr>
                        <a:t>ВЕС (такої ж потужності як ГЕС)</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a:solidFill>
                            <a:srgbClr val="000000"/>
                          </a:solidFill>
                          <a:latin typeface="Times New Roman"/>
                          <a:ea typeface="Times New Roman"/>
                          <a:cs typeface="Times New Roman"/>
                        </a:rPr>
                        <a:t>579</a:t>
                      </a:r>
                      <a:endParaRPr lang="ru-RU"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800" dirty="0">
                          <a:solidFill>
                            <a:srgbClr val="000000"/>
                          </a:solidFill>
                          <a:latin typeface="Times New Roman"/>
                          <a:ea typeface="Times New Roman"/>
                          <a:cs typeface="Times New Roman"/>
                        </a:rPr>
                        <a:t>193</a:t>
                      </a:r>
                      <a:endParaRPr lang="ru-RU"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529" name="Picture 1" descr="D:\Ігор\Писанина\Робота на конкурс (2) 2017 р\інформація\картинки\630_360_1450437560-8129.jpg"/>
          <p:cNvPicPr>
            <a:picLocks noChangeAspect="1" noChangeArrowheads="1"/>
          </p:cNvPicPr>
          <p:nvPr/>
        </p:nvPicPr>
        <p:blipFill>
          <a:blip r:embed="rId2"/>
          <a:srcRect/>
          <a:stretch>
            <a:fillRect/>
          </a:stretch>
        </p:blipFill>
        <p:spPr bwMode="auto">
          <a:xfrm rot="1340976">
            <a:off x="5904269" y="3304365"/>
            <a:ext cx="3509662" cy="2064507"/>
          </a:xfrm>
          <a:prstGeom prst="rect">
            <a:avLst/>
          </a:prstGeom>
          <a:noFill/>
        </p:spPr>
      </p:pic>
      <p:pic>
        <p:nvPicPr>
          <p:cNvPr id="22530" name="Picture 2" descr="D:\Ігор\Писанина\Робота на конкурс (2) 2017 р\інформація\картинки\SOLAR-WIND-2.jpg"/>
          <p:cNvPicPr>
            <a:picLocks noChangeAspect="1" noChangeArrowheads="1"/>
          </p:cNvPicPr>
          <p:nvPr/>
        </p:nvPicPr>
        <p:blipFill>
          <a:blip r:embed="rId3"/>
          <a:srcRect/>
          <a:stretch>
            <a:fillRect/>
          </a:stretch>
        </p:blipFill>
        <p:spPr bwMode="auto">
          <a:xfrm rot="21160817">
            <a:off x="-426387" y="3304242"/>
            <a:ext cx="3810010" cy="2522227"/>
          </a:xfrm>
          <a:prstGeom prst="rect">
            <a:avLst/>
          </a:prstGeom>
          <a:noFill/>
        </p:spPr>
      </p:pic>
      <p:pic>
        <p:nvPicPr>
          <p:cNvPr id="22531" name="Picture 3" descr="D:\Ігор\Писанина\Робота на конкурс (2) 2017 р\інформація\картинки\sonyachna_elektrost.jpg"/>
          <p:cNvPicPr>
            <a:picLocks noChangeAspect="1" noChangeArrowheads="1"/>
          </p:cNvPicPr>
          <p:nvPr/>
        </p:nvPicPr>
        <p:blipFill>
          <a:blip r:embed="rId4"/>
          <a:srcRect/>
          <a:stretch>
            <a:fillRect/>
          </a:stretch>
        </p:blipFill>
        <p:spPr bwMode="auto">
          <a:xfrm>
            <a:off x="3071802" y="3214686"/>
            <a:ext cx="3752856" cy="2506019"/>
          </a:xfrm>
          <a:prstGeom prst="rect">
            <a:avLst/>
          </a:prstGeom>
          <a:noFill/>
        </p:spPr>
      </p:pic>
      <p:pic>
        <p:nvPicPr>
          <p:cNvPr id="22532" name="Picture 4" descr="D:\Ігор\Писанина\Робота на конкурс (2) 2017 р\інформація\картинки\vitrjak.jpg"/>
          <p:cNvPicPr>
            <a:picLocks noChangeAspect="1" noChangeArrowheads="1"/>
          </p:cNvPicPr>
          <p:nvPr/>
        </p:nvPicPr>
        <p:blipFill>
          <a:blip r:embed="rId5"/>
          <a:srcRect/>
          <a:stretch>
            <a:fillRect/>
          </a:stretch>
        </p:blipFill>
        <p:spPr bwMode="auto">
          <a:xfrm>
            <a:off x="2571736" y="5534027"/>
            <a:ext cx="4843474" cy="13239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85800" y="1"/>
            <a:ext cx="7772400" cy="785793"/>
          </a:xfrm>
        </p:spPr>
        <p:txBody>
          <a:bodyPr>
            <a:normAutofit/>
          </a:bodyPr>
          <a:lstStyle/>
          <a:p>
            <a:r>
              <a:rPr lang="uk-UA" sz="3600" b="1" dirty="0" smtClean="0">
                <a:latin typeface="Times New Roman" pitchFamily="18" charset="0"/>
                <a:cs typeface="Times New Roman" pitchFamily="18" charset="0"/>
              </a:rPr>
              <a:t>ВИСНОВКИ</a:t>
            </a:r>
            <a:endParaRPr lang="ru-RU" sz="3600" b="1" dirty="0">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0" y="714356"/>
            <a:ext cx="9144000" cy="6143644"/>
          </a:xfrm>
        </p:spPr>
        <p:txBody>
          <a:bodyPr>
            <a:normAutofit/>
          </a:bodyPr>
          <a:lstStyle/>
          <a:p>
            <a:pPr marL="514350" indent="-514350" algn="just">
              <a:buFont typeface="+mj-lt"/>
              <a:buAutoNum type="arabicPeriod"/>
            </a:pPr>
            <a:r>
              <a:rPr lang="uk-UA" sz="1800" dirty="0" smtClean="0">
                <a:solidFill>
                  <a:schemeClr val="tx1"/>
                </a:solidFill>
                <a:latin typeface="Times New Roman" pitchFamily="18" charset="0"/>
                <a:cs typeface="Times New Roman" pitchFamily="18" charset="0"/>
              </a:rPr>
              <a:t>Провівши </a:t>
            </a:r>
            <a:r>
              <a:rPr lang="en-US" sz="1800" dirty="0" smtClean="0">
                <a:solidFill>
                  <a:schemeClr val="tx1"/>
                </a:solidFill>
                <a:latin typeface="Times New Roman" pitchFamily="18" charset="0"/>
                <a:cs typeface="Times New Roman" pitchFamily="18" charset="0"/>
              </a:rPr>
              <a:t>SWOT-</a:t>
            </a:r>
            <a:r>
              <a:rPr lang="uk-UA" sz="1800" dirty="0" smtClean="0">
                <a:solidFill>
                  <a:schemeClr val="tx1"/>
                </a:solidFill>
                <a:latin typeface="Times New Roman" pitchFamily="18" charset="0"/>
                <a:cs typeface="Times New Roman" pitchFamily="18" charset="0"/>
              </a:rPr>
              <a:t>аналіз нормативно-правової бази проекту Дністровських ГЕС можна зробити висновок, що на сьогоднішній день існує цілий ряд законодавчих актів, які забезпечують юридичні підстави для спорудження гідроелектростанцій. Поряд з цим, проект порушує значну кількість норм національного і європейського законодавства, низку міжнародних зобов’язань України та рішень органів місцевого самоврядування. </a:t>
            </a:r>
          </a:p>
          <a:p>
            <a:pPr marL="514350" indent="-514350" algn="just">
              <a:buFont typeface="+mj-lt"/>
              <a:buAutoNum type="arabicPeriod"/>
            </a:pPr>
            <a:r>
              <a:rPr lang="uk-UA" sz="1800" dirty="0" smtClean="0">
                <a:solidFill>
                  <a:schemeClr val="tx1"/>
                </a:solidFill>
                <a:latin typeface="Times New Roman" pitchFamily="18" charset="0"/>
                <a:cs typeface="Times New Roman" pitchFamily="18" charset="0"/>
              </a:rPr>
              <a:t>Внаслідок реалізації проекту Дністровського каскаду ГЕС буде затоплено 4659 га земель. Будівництво гребель призведе до підняття рівня води у Дністрі до паводкових рівнів (8-10 метрів). Частина населення змушена буде покинути </a:t>
            </a:r>
            <a:r>
              <a:rPr lang="uk-UA" sz="1800" dirty="0" err="1" smtClean="0">
                <a:solidFill>
                  <a:schemeClr val="tx1"/>
                </a:solidFill>
                <a:latin typeface="Times New Roman" pitchFamily="18" charset="0"/>
                <a:cs typeface="Times New Roman" pitchFamily="18" charset="0"/>
              </a:rPr>
              <a:t>придністерські</a:t>
            </a:r>
            <a:r>
              <a:rPr lang="uk-UA" sz="1800" dirty="0" smtClean="0">
                <a:solidFill>
                  <a:schemeClr val="tx1"/>
                </a:solidFill>
                <a:latin typeface="Times New Roman" pitchFamily="18" charset="0"/>
                <a:cs typeface="Times New Roman" pitchFamily="18" charset="0"/>
              </a:rPr>
              <a:t> села. Під затоплення потраплять окремі городи та будинки 15 сіл, 44 археологічні пам’ятки, унікальні геологічні утворення та десятки заповідних об'єктів різних рангів. </a:t>
            </a:r>
          </a:p>
          <a:p>
            <a:pPr marL="514350" indent="-514350" algn="just">
              <a:buFont typeface="+mj-lt"/>
              <a:buAutoNum type="arabicPeriod"/>
            </a:pPr>
            <a:r>
              <a:rPr lang="uk-UA" sz="1800" dirty="0" smtClean="0">
                <a:solidFill>
                  <a:schemeClr val="tx1"/>
                </a:solidFill>
                <a:latin typeface="Times New Roman" pitchFamily="18" charset="0"/>
                <a:cs typeface="Times New Roman" pitchFamily="18" charset="0"/>
              </a:rPr>
              <a:t>Зарегулювання р. Дністер дамбами та водосховищами призведе до зростання концентрації забруднюючих речовин, зменшить вміст розчиненого у воді кисню, зміниться водний режим річки, баланс тепла та енергії. Знищиться екосистема  Дністра, спотвориться морфологія дна, зникнуть реофільні види риб, зменшиться загальне </a:t>
            </a:r>
            <a:r>
              <a:rPr lang="uk-UA" sz="1800" dirty="0" err="1" smtClean="0">
                <a:solidFill>
                  <a:schemeClr val="tx1"/>
                </a:solidFill>
                <a:latin typeface="Times New Roman" pitchFamily="18" charset="0"/>
                <a:cs typeface="Times New Roman" pitchFamily="18" charset="0"/>
              </a:rPr>
              <a:t>біорізноманіття</a:t>
            </a:r>
            <a:r>
              <a:rPr lang="uk-UA" sz="1800" dirty="0" smtClean="0">
                <a:solidFill>
                  <a:schemeClr val="tx1"/>
                </a:solidFill>
                <a:latin typeface="Times New Roman" pitchFamily="18" charset="0"/>
                <a:cs typeface="Times New Roman" pitchFamily="18" charset="0"/>
              </a:rPr>
              <a:t> Дністровського каньйону. </a:t>
            </a:r>
          </a:p>
          <a:p>
            <a:pPr marL="514350" indent="-514350" algn="just">
              <a:buFont typeface="+mj-lt"/>
              <a:buAutoNum type="arabicPeriod"/>
            </a:pPr>
            <a:r>
              <a:rPr lang="uk-UA" sz="1800" dirty="0" smtClean="0">
                <a:solidFill>
                  <a:schemeClr val="tx1"/>
                </a:solidFill>
                <a:latin typeface="Times New Roman" pitchFamily="18" charset="0"/>
                <a:cs typeface="Times New Roman" pitchFamily="18" charset="0"/>
              </a:rPr>
              <a:t>Альтернативою будівництва каскаду Дністровських ГЕС є спорудження вітрових та сонячних електростанцій. Такий напрям розвитку енергетики регіону допоможе зберегти унікальні природні комплекси Дністровської долини, забезпечити повноцінне функціонування НПП «Дністровський каньйон», уникнути соціальних конфліктів та зекономити значну кількість коштів. </a:t>
            </a:r>
            <a:endParaRPr lang="ru-RU" sz="1800" dirty="0" smtClean="0">
              <a:solidFill>
                <a:schemeClr val="tx1"/>
              </a:solidFill>
              <a:latin typeface="Times New Roman" pitchFamily="18" charset="0"/>
              <a:cs typeface="Times New Roman" pitchFamily="18" charset="0"/>
            </a:endParaRPr>
          </a:p>
          <a:p>
            <a:pPr marL="514350" indent="-514350" algn="just"/>
            <a:endParaRPr lang="ru-RU" sz="1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6858000"/>
          </a:xfrm>
        </p:spPr>
        <p:txBody>
          <a:bodyPr>
            <a:normAutofit fontScale="90000"/>
          </a:bodyPr>
          <a:lstStyle/>
          <a:p>
            <a:r>
              <a:rPr lang="uk-UA" altLang="uk-UA" sz="2800" u="sng" dirty="0" smtClean="0">
                <a:latin typeface="Times New Roman" panose="02020603050405020304" pitchFamily="18" charset="0"/>
                <a:cs typeface="Times New Roman" panose="02020603050405020304" pitchFamily="18" charset="0"/>
              </a:rPr>
              <a:t>Наукова новизна роботи полягає у тому, що вперше</a:t>
            </a:r>
            <a:r>
              <a:rPr lang="uk-UA" altLang="uk-UA" sz="2800" dirty="0" smtClean="0">
                <a:latin typeface="Times New Roman" panose="02020603050405020304" pitchFamily="18" charset="0"/>
                <a:cs typeface="Times New Roman" panose="02020603050405020304" pitchFamily="18" charset="0"/>
              </a:rPr>
              <a:t>:  </a:t>
            </a:r>
            <a:br>
              <a:rPr lang="uk-UA" altLang="uk-UA" sz="2800" dirty="0" smtClean="0">
                <a:latin typeface="Times New Roman" panose="02020603050405020304" pitchFamily="18" charset="0"/>
                <a:cs typeface="Times New Roman" panose="02020603050405020304" pitchFamily="18" charset="0"/>
              </a:rPr>
            </a:br>
            <a:r>
              <a:rPr lang="uk-UA" altLang="uk-UA"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проаналізовано та узагальнено законодавчі передумови проектування каскаду Дністровських ГЕС;</a:t>
            </a:r>
            <a:br>
              <a:rPr lang="uk-UA"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b="1"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 виокремлено, систематизовано та доповнено інформацію про екологічні  ризики можливого будівництва ГЕС в межах НПП «Дністровський каньйон»;</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b="1"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 визначено масштаби та наслідки впливу каскаду ГЕС на природні комплекси НПП «Дністровський каньйон»;</a:t>
            </a:r>
            <a:br>
              <a:rPr lang="uk-UA"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b="1"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 запропоновано напрямки розвитку альтернативної енергетики у середньому </a:t>
            </a:r>
            <a:r>
              <a:rPr lang="uk-UA" sz="2000" dirty="0" err="1" smtClean="0">
                <a:latin typeface="Times New Roman" pitchFamily="18" charset="0"/>
                <a:cs typeface="Times New Roman" pitchFamily="18" charset="0"/>
              </a:rPr>
              <a:t>Подністер</a:t>
            </a:r>
            <a:r>
              <a:rPr lang="ru-RU" sz="2000"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ї.</a:t>
            </a:r>
            <a:r>
              <a:rPr lang="ru-RU" sz="2800" dirty="0" smtClean="0"/>
              <a:t/>
            </a:r>
            <a:br>
              <a:rPr lang="ru-RU" sz="2800" dirty="0" smtClean="0"/>
            </a:br>
            <a:r>
              <a:rPr lang="uk-UA" altLang="uk-UA" sz="2800" dirty="0" smtClean="0">
                <a:latin typeface="Times New Roman" panose="02020603050405020304" pitchFamily="18" charset="0"/>
                <a:cs typeface="Times New Roman" panose="02020603050405020304" pitchFamily="18" charset="0"/>
              </a:rPr>
              <a:t/>
            </a:r>
            <a:br>
              <a:rPr lang="uk-UA" altLang="uk-UA" sz="2800" dirty="0" smtClean="0">
                <a:latin typeface="Times New Roman" panose="02020603050405020304" pitchFamily="18" charset="0"/>
                <a:cs typeface="Times New Roman" panose="02020603050405020304" pitchFamily="18" charset="0"/>
              </a:rPr>
            </a:br>
            <a:r>
              <a:rPr lang="uk-UA" altLang="uk-UA" sz="2800" dirty="0" smtClean="0">
                <a:latin typeface="Times New Roman" panose="02020603050405020304" pitchFamily="18" charset="0"/>
                <a:cs typeface="Times New Roman" panose="02020603050405020304" pitchFamily="18" charset="0"/>
              </a:rPr>
              <a:t/>
            </a:r>
            <a:br>
              <a:rPr lang="uk-UA" altLang="uk-UA" sz="2800" dirty="0" smtClean="0">
                <a:latin typeface="Times New Roman" panose="02020603050405020304" pitchFamily="18" charset="0"/>
                <a:cs typeface="Times New Roman" panose="02020603050405020304" pitchFamily="18" charset="0"/>
              </a:rPr>
            </a:br>
            <a:r>
              <a:rPr lang="uk-UA" altLang="uk-UA" sz="2800" u="sng" dirty="0" smtClean="0">
                <a:latin typeface="Times New Roman" panose="02020603050405020304" pitchFamily="18" charset="0"/>
                <a:cs typeface="Times New Roman" panose="02020603050405020304" pitchFamily="18" charset="0"/>
              </a:rPr>
              <a:t>АКТУАЛЬНІСТЬ: </a:t>
            </a:r>
            <a:r>
              <a:rPr lang="uk-UA" sz="2000" dirty="0" smtClean="0">
                <a:latin typeface="Times New Roman" pitchFamily="18" charset="0"/>
                <a:cs typeface="Times New Roman" pitchFamily="18" charset="0"/>
              </a:rPr>
              <a:t> </a:t>
            </a:r>
            <a:r>
              <a:rPr lang="uk-UA" sz="2300" dirty="0" smtClean="0">
                <a:latin typeface="Times New Roman" pitchFamily="18" charset="0"/>
                <a:cs typeface="Times New Roman" pitchFamily="18" charset="0"/>
              </a:rPr>
              <a:t>проект каскаду Дністровських ГЕС пов’язаний із ризиками незворотних змін екологічної системи річки Дністер, ландшафтів, унікального мікроклімату, гідрологічного режиму, затоплення значних територій; спотворення унікального природного об’єкту, що входить до ПЗФ України (НПП «Дністровський каньйон»), одного із переможців конкурсу 7 природних чудес України та кандидата на входження у склад загальноєвропейської Смарагдової мережі. </a:t>
            </a:r>
            <a:r>
              <a:rPr lang="ru-RU" sz="2800" dirty="0" smtClean="0"/>
              <a:t/>
            </a:r>
            <a:br>
              <a:rPr lang="ru-RU" sz="2800" dirty="0" smtClean="0"/>
            </a:br>
            <a:endParaRPr lang="uk-UA" altLang="uk-UA" sz="2800" b="0" u="sng"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428604"/>
          </a:xfrm>
        </p:spPr>
        <p:txBody>
          <a:bodyPr>
            <a:normAutofit/>
          </a:bodyPr>
          <a:lstStyle/>
          <a:p>
            <a:r>
              <a:rPr lang="ru-RU" sz="2000" b="1" dirty="0" err="1" smtClean="0">
                <a:latin typeface="Times New Roman" pitchFamily="18" charset="0"/>
                <a:cs typeface="Times New Roman" pitchFamily="18" charset="0"/>
              </a:rPr>
              <a:t>Нормативно-правова</a:t>
            </a:r>
            <a:r>
              <a:rPr lang="ru-RU" sz="2000" b="1" dirty="0" smtClean="0">
                <a:latin typeface="Times New Roman" pitchFamily="18" charset="0"/>
                <a:cs typeface="Times New Roman" pitchFamily="18" charset="0"/>
              </a:rPr>
              <a:t> база проект</a:t>
            </a:r>
            <a:r>
              <a:rPr lang="uk-UA" sz="2000" b="1" dirty="0" smtClean="0">
                <a:latin typeface="Times New Roman" pitchFamily="18" charset="0"/>
                <a:cs typeface="Times New Roman" pitchFamily="18" charset="0"/>
              </a:rPr>
              <a:t>у</a:t>
            </a:r>
            <a:r>
              <a:rPr lang="ru-RU" sz="2000" b="1" dirty="0" err="1" smtClean="0">
                <a:latin typeface="Times New Roman" pitchFamily="18" charset="0"/>
                <a:cs typeface="Times New Roman" pitchFamily="18" charset="0"/>
              </a:rPr>
              <a:t>вання</a:t>
            </a:r>
            <a:r>
              <a:rPr lang="ru-RU" sz="2000" b="1" dirty="0" smtClean="0">
                <a:latin typeface="Times New Roman" pitchFamily="18" charset="0"/>
                <a:cs typeface="Times New Roman" pitchFamily="18" charset="0"/>
              </a:rPr>
              <a:t> </a:t>
            </a:r>
            <a:r>
              <a:rPr lang="uk-UA" sz="2000" b="1" dirty="0" smtClean="0">
                <a:latin typeface="Times New Roman" pitchFamily="18" charset="0"/>
                <a:cs typeface="Times New Roman" pitchFamily="18" charset="0"/>
              </a:rPr>
              <a:t>Дністровського каскаду ГЕС</a:t>
            </a:r>
            <a:endParaRPr lang="ru-RU" sz="20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0" y="428604"/>
          <a:ext cx="9144000" cy="6473537"/>
        </p:xfrm>
        <a:graphic>
          <a:graphicData uri="http://schemas.openxmlformats.org/drawingml/2006/table">
            <a:tbl>
              <a:tblPr/>
              <a:tblGrid>
                <a:gridCol w="2794448"/>
                <a:gridCol w="6349552"/>
              </a:tblGrid>
              <a:tr h="183697">
                <a:tc>
                  <a:txBody>
                    <a:bodyPr/>
                    <a:lstStyle/>
                    <a:p>
                      <a:pPr algn="ctr">
                        <a:lnSpc>
                          <a:spcPct val="115000"/>
                        </a:lnSpc>
                        <a:spcAft>
                          <a:spcPts val="0"/>
                        </a:spcAft>
                      </a:pPr>
                      <a:r>
                        <a:rPr lang="uk-UA" sz="1300" dirty="0">
                          <a:latin typeface="Times New Roman" pitchFamily="18" charset="0"/>
                          <a:ea typeface="Times New Roman"/>
                          <a:cs typeface="Times New Roman" pitchFamily="18" charset="0"/>
                        </a:rPr>
                        <a:t>ЗА</a:t>
                      </a:r>
                      <a:endParaRPr lang="ru-RU" sz="1300" dirty="0">
                        <a:latin typeface="Times New Roman" pitchFamily="18" charset="0"/>
                        <a:ea typeface="Times New Roman"/>
                        <a:cs typeface="Times New Roman" pitchFamily="18" charset="0"/>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latin typeface="Times New Roman" pitchFamily="18" charset="0"/>
                          <a:ea typeface="Times New Roman"/>
                          <a:cs typeface="Times New Roman" pitchFamily="18" charset="0"/>
                        </a:rPr>
                        <a:t>ПРОТИ</a:t>
                      </a:r>
                      <a:endParaRPr lang="ru-RU" sz="1300" dirty="0">
                        <a:latin typeface="Times New Roman" pitchFamily="18" charset="0"/>
                        <a:ea typeface="Times New Roman"/>
                        <a:cs typeface="Times New Roman" pitchFamily="18" charset="0"/>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5699">
                <a:tc>
                  <a:txBody>
                    <a:bodyPr/>
                    <a:lstStyle/>
                    <a:p>
                      <a:pPr algn="ctr">
                        <a:lnSpc>
                          <a:spcPct val="115000"/>
                        </a:lnSpc>
                        <a:spcAft>
                          <a:spcPts val="0"/>
                        </a:spcAft>
                      </a:pPr>
                      <a:r>
                        <a:rPr lang="uk-UA" sz="1400" dirty="0">
                          <a:solidFill>
                            <a:srgbClr val="000000"/>
                          </a:solidFill>
                          <a:latin typeface="Times New Roman" pitchFamily="18" charset="0"/>
                          <a:ea typeface="Times New Roman"/>
                          <a:cs typeface="Times New Roman" pitchFamily="18" charset="0"/>
                        </a:rPr>
                        <a:t>«Державна цільова програма комплексного протипаводкового захисту в басейнах річок  Дністер, Прут і </a:t>
                      </a:r>
                      <a:r>
                        <a:rPr lang="uk-UA" sz="1400" dirty="0" err="1">
                          <a:solidFill>
                            <a:srgbClr val="000000"/>
                          </a:solidFill>
                          <a:latin typeface="Times New Roman" pitchFamily="18" charset="0"/>
                          <a:ea typeface="Times New Roman"/>
                          <a:cs typeface="Times New Roman" pitchFamily="18" charset="0"/>
                        </a:rPr>
                        <a:t>Сірет</a:t>
                      </a:r>
                      <a:r>
                        <a:rPr lang="uk-UA" sz="1400" dirty="0" smtClean="0">
                          <a:solidFill>
                            <a:srgbClr val="000000"/>
                          </a:solidFill>
                          <a:latin typeface="Times New Roman" pitchFamily="18" charset="0"/>
                          <a:ea typeface="Times New Roman"/>
                          <a:cs typeface="Times New Roman" pitchFamily="18" charset="0"/>
                        </a:rPr>
                        <a:t>»</a:t>
                      </a:r>
                    </a:p>
                    <a:p>
                      <a:pPr algn="ctr">
                        <a:lnSpc>
                          <a:spcPct val="115000"/>
                        </a:lnSpc>
                        <a:spcAft>
                          <a:spcPts val="0"/>
                        </a:spcAft>
                      </a:pPr>
                      <a:endParaRPr lang="ru-RU" sz="1400" dirty="0">
                        <a:latin typeface="Times New Roman" pitchFamily="18" charset="0"/>
                        <a:ea typeface="Times New Roman"/>
                        <a:cs typeface="Times New Roman" pitchFamily="18" charset="0"/>
                      </a:endParaRPr>
                    </a:p>
                    <a:p>
                      <a:pPr algn="ctr">
                        <a:lnSpc>
                          <a:spcPct val="115000"/>
                        </a:lnSpc>
                        <a:spcAft>
                          <a:spcPts val="0"/>
                        </a:spcAft>
                      </a:pPr>
                      <a:r>
                        <a:rPr lang="ru-RU" sz="1400" dirty="0">
                          <a:solidFill>
                            <a:srgbClr val="000000"/>
                          </a:solidFill>
                          <a:latin typeface="Times New Roman" pitchFamily="18" charset="0"/>
                          <a:ea typeface="Times New Roman"/>
                          <a:cs typeface="Times New Roman" pitchFamily="18" charset="0"/>
                        </a:rPr>
                        <a:t>Закон </a:t>
                      </a:r>
                      <a:r>
                        <a:rPr lang="ru-RU" sz="1400" dirty="0" err="1">
                          <a:solidFill>
                            <a:srgbClr val="000000"/>
                          </a:solidFill>
                          <a:latin typeface="Times New Roman" pitchFamily="18" charset="0"/>
                          <a:ea typeface="Times New Roman"/>
                          <a:cs typeface="Times New Roman" pitchFamily="18" charset="0"/>
                        </a:rPr>
                        <a:t>України</a:t>
                      </a:r>
                      <a:r>
                        <a:rPr lang="ru-RU" sz="1400" dirty="0">
                          <a:solidFill>
                            <a:srgbClr val="000000"/>
                          </a:solidFill>
                          <a:latin typeface="Times New Roman" pitchFamily="18" charset="0"/>
                          <a:ea typeface="Times New Roman"/>
                          <a:cs typeface="Times New Roman" pitchFamily="18" charset="0"/>
                        </a:rPr>
                        <a:t> «Про </a:t>
                      </a:r>
                      <a:r>
                        <a:rPr lang="ru-RU" sz="1400" dirty="0" err="1">
                          <a:solidFill>
                            <a:srgbClr val="000000"/>
                          </a:solidFill>
                          <a:latin typeface="Times New Roman" pitchFamily="18" charset="0"/>
                          <a:ea typeface="Times New Roman"/>
                          <a:cs typeface="Times New Roman" pitchFamily="18" charset="0"/>
                        </a:rPr>
                        <a:t>затвердження</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Загально</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державної</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програми</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розвитку</a:t>
                      </a:r>
                      <a:r>
                        <a:rPr lang="ru-RU" sz="1400" dirty="0">
                          <a:solidFill>
                            <a:srgbClr val="000000"/>
                          </a:solidFill>
                          <a:latin typeface="Times New Roman" pitchFamily="18" charset="0"/>
                          <a:ea typeface="Times New Roman"/>
                          <a:cs typeface="Times New Roman" pitchFamily="18" charset="0"/>
                        </a:rPr>
                        <a:t> водного </a:t>
                      </a:r>
                      <a:r>
                        <a:rPr lang="ru-RU" sz="1400" dirty="0" err="1">
                          <a:solidFill>
                            <a:srgbClr val="000000"/>
                          </a:solidFill>
                          <a:latin typeface="Times New Roman" pitchFamily="18" charset="0"/>
                          <a:ea typeface="Times New Roman"/>
                          <a:cs typeface="Times New Roman" pitchFamily="18" charset="0"/>
                        </a:rPr>
                        <a:t>господарства</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України</a:t>
                      </a:r>
                      <a:r>
                        <a:rPr lang="ru-RU" sz="1400" dirty="0">
                          <a:solidFill>
                            <a:srgbClr val="000000"/>
                          </a:solidFill>
                          <a:latin typeface="Times New Roman" pitchFamily="18" charset="0"/>
                          <a:ea typeface="Times New Roman"/>
                          <a:cs typeface="Times New Roman" pitchFamily="18" charset="0"/>
                        </a:rPr>
                        <a:t> та </a:t>
                      </a:r>
                      <a:r>
                        <a:rPr lang="ru-RU" sz="1400" dirty="0" err="1">
                          <a:solidFill>
                            <a:srgbClr val="000000"/>
                          </a:solidFill>
                          <a:latin typeface="Times New Roman" pitchFamily="18" charset="0"/>
                          <a:ea typeface="Times New Roman"/>
                          <a:cs typeface="Times New Roman" pitchFamily="18" charset="0"/>
                        </a:rPr>
                        <a:t>екологічного</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оздоровлення</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басейну</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річки</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Дніпро</a:t>
                      </a:r>
                      <a:r>
                        <a:rPr lang="ru-RU" sz="1400" dirty="0">
                          <a:solidFill>
                            <a:srgbClr val="000000"/>
                          </a:solidFill>
                          <a:latin typeface="Times New Roman" pitchFamily="18" charset="0"/>
                          <a:ea typeface="Times New Roman"/>
                          <a:cs typeface="Times New Roman" pitchFamily="18" charset="0"/>
                        </a:rPr>
                        <a:t> на </a:t>
                      </a:r>
                      <a:r>
                        <a:rPr lang="ru-RU" sz="1400" dirty="0" err="1">
                          <a:solidFill>
                            <a:srgbClr val="000000"/>
                          </a:solidFill>
                          <a:latin typeface="Times New Roman" pitchFamily="18" charset="0"/>
                          <a:ea typeface="Times New Roman"/>
                          <a:cs typeface="Times New Roman" pitchFamily="18" charset="0"/>
                        </a:rPr>
                        <a:t>період</a:t>
                      </a:r>
                      <a:r>
                        <a:rPr lang="ru-RU" sz="1400" dirty="0">
                          <a:solidFill>
                            <a:srgbClr val="000000"/>
                          </a:solidFill>
                          <a:latin typeface="Times New Roman" pitchFamily="18" charset="0"/>
                          <a:ea typeface="Times New Roman"/>
                          <a:cs typeface="Times New Roman" pitchFamily="18" charset="0"/>
                        </a:rPr>
                        <a:t> до 2021 року</a:t>
                      </a:r>
                      <a:r>
                        <a:rPr lang="ru-RU" sz="1400" dirty="0" smtClean="0">
                          <a:solidFill>
                            <a:srgbClr val="000000"/>
                          </a:solidFill>
                          <a:latin typeface="Times New Roman" pitchFamily="18" charset="0"/>
                          <a:ea typeface="Times New Roman"/>
                          <a:cs typeface="Times New Roman" pitchFamily="18" charset="0"/>
                        </a:rPr>
                        <a:t>»</a:t>
                      </a:r>
                    </a:p>
                    <a:p>
                      <a:pPr algn="ctr">
                        <a:lnSpc>
                          <a:spcPct val="115000"/>
                        </a:lnSpc>
                        <a:spcAft>
                          <a:spcPts val="0"/>
                        </a:spcAft>
                      </a:pPr>
                      <a:endParaRPr lang="ru-RU" sz="1400" dirty="0">
                        <a:latin typeface="Times New Roman" pitchFamily="18" charset="0"/>
                        <a:ea typeface="Times New Roman"/>
                        <a:cs typeface="Times New Roman" pitchFamily="18" charset="0"/>
                      </a:endParaRPr>
                    </a:p>
                    <a:p>
                      <a:pPr algn="ctr">
                        <a:lnSpc>
                          <a:spcPct val="115000"/>
                        </a:lnSpc>
                        <a:spcAft>
                          <a:spcPts val="0"/>
                        </a:spcAft>
                      </a:pPr>
                      <a:r>
                        <a:rPr lang="ru-RU" sz="1400" dirty="0" err="1">
                          <a:solidFill>
                            <a:srgbClr val="000000"/>
                          </a:solidFill>
                          <a:latin typeface="Times New Roman" pitchFamily="18" charset="0"/>
                          <a:ea typeface="Times New Roman"/>
                          <a:cs typeface="Times New Roman" pitchFamily="18" charset="0"/>
                        </a:rPr>
                        <a:t>Розпорядження</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Кабінету</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Міністрів</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України</a:t>
                      </a:r>
                      <a:r>
                        <a:rPr lang="ru-RU" sz="1400" dirty="0">
                          <a:solidFill>
                            <a:srgbClr val="000000"/>
                          </a:solidFill>
                          <a:latin typeface="Times New Roman" pitchFamily="18" charset="0"/>
                          <a:ea typeface="Times New Roman"/>
                          <a:cs typeface="Times New Roman" pitchFamily="18" charset="0"/>
                        </a:rPr>
                        <a:t> «Про </a:t>
                      </a:r>
                      <a:r>
                        <a:rPr lang="ru-RU" sz="1400" dirty="0" err="1">
                          <a:solidFill>
                            <a:srgbClr val="000000"/>
                          </a:solidFill>
                          <a:latin typeface="Times New Roman" pitchFamily="18" charset="0"/>
                          <a:ea typeface="Times New Roman"/>
                          <a:cs typeface="Times New Roman" pitchFamily="18" charset="0"/>
                        </a:rPr>
                        <a:t>національний</a:t>
                      </a:r>
                      <a:r>
                        <a:rPr lang="ru-RU" sz="1400" dirty="0">
                          <a:solidFill>
                            <a:srgbClr val="000000"/>
                          </a:solidFill>
                          <a:latin typeface="Times New Roman" pitchFamily="18" charset="0"/>
                          <a:ea typeface="Times New Roman"/>
                          <a:cs typeface="Times New Roman" pitchFamily="18" charset="0"/>
                        </a:rPr>
                        <a:t> план </a:t>
                      </a:r>
                      <a:r>
                        <a:rPr lang="ru-RU" sz="1400" dirty="0" err="1">
                          <a:solidFill>
                            <a:srgbClr val="000000"/>
                          </a:solidFill>
                          <a:latin typeface="Times New Roman" pitchFamily="18" charset="0"/>
                          <a:ea typeface="Times New Roman"/>
                          <a:cs typeface="Times New Roman" pitchFamily="18" charset="0"/>
                        </a:rPr>
                        <a:t>дій</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з</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відновлювальної</a:t>
                      </a:r>
                      <a:r>
                        <a:rPr lang="ru-RU" sz="1400" dirty="0">
                          <a:solidFill>
                            <a:srgbClr val="000000"/>
                          </a:solidFill>
                          <a:latin typeface="Times New Roman" pitchFamily="18" charset="0"/>
                          <a:ea typeface="Times New Roman"/>
                          <a:cs typeface="Times New Roman" pitchFamily="18" charset="0"/>
                        </a:rPr>
                        <a:t> </a:t>
                      </a:r>
                      <a:r>
                        <a:rPr lang="ru-RU" sz="1400" dirty="0" err="1">
                          <a:solidFill>
                            <a:srgbClr val="000000"/>
                          </a:solidFill>
                          <a:latin typeface="Times New Roman" pitchFamily="18" charset="0"/>
                          <a:ea typeface="Times New Roman"/>
                          <a:cs typeface="Times New Roman" pitchFamily="18" charset="0"/>
                        </a:rPr>
                        <a:t>енергетики</a:t>
                      </a:r>
                      <a:r>
                        <a:rPr lang="ru-RU" sz="1400" dirty="0">
                          <a:solidFill>
                            <a:srgbClr val="000000"/>
                          </a:solidFill>
                          <a:latin typeface="Times New Roman" pitchFamily="18" charset="0"/>
                          <a:ea typeface="Times New Roman"/>
                          <a:cs typeface="Times New Roman" pitchFamily="18" charset="0"/>
                        </a:rPr>
                        <a:t> на </a:t>
                      </a:r>
                      <a:r>
                        <a:rPr lang="ru-RU" sz="1400" dirty="0" err="1">
                          <a:solidFill>
                            <a:srgbClr val="000000"/>
                          </a:solidFill>
                          <a:latin typeface="Times New Roman" pitchFamily="18" charset="0"/>
                          <a:ea typeface="Times New Roman"/>
                          <a:cs typeface="Times New Roman" pitchFamily="18" charset="0"/>
                        </a:rPr>
                        <a:t>період</a:t>
                      </a:r>
                      <a:r>
                        <a:rPr lang="ru-RU" sz="1400" dirty="0">
                          <a:solidFill>
                            <a:srgbClr val="000000"/>
                          </a:solidFill>
                          <a:latin typeface="Times New Roman" pitchFamily="18" charset="0"/>
                          <a:ea typeface="Times New Roman"/>
                          <a:cs typeface="Times New Roman" pitchFamily="18" charset="0"/>
                        </a:rPr>
                        <a:t> до 2020 року</a:t>
                      </a:r>
                      <a:r>
                        <a:rPr lang="ru-RU" sz="1400" dirty="0" smtClean="0">
                          <a:solidFill>
                            <a:srgbClr val="000000"/>
                          </a:solidFill>
                          <a:latin typeface="Times New Roman" pitchFamily="18" charset="0"/>
                          <a:ea typeface="Times New Roman"/>
                          <a:cs typeface="Times New Roman" pitchFamily="18" charset="0"/>
                        </a:rPr>
                        <a:t>»</a:t>
                      </a:r>
                    </a:p>
                    <a:p>
                      <a:pPr algn="ctr">
                        <a:lnSpc>
                          <a:spcPct val="115000"/>
                        </a:lnSpc>
                        <a:spcAft>
                          <a:spcPts val="0"/>
                        </a:spcAft>
                      </a:pPr>
                      <a:endParaRPr lang="ru-RU" sz="1400" dirty="0">
                        <a:latin typeface="Times New Roman" pitchFamily="18" charset="0"/>
                        <a:ea typeface="Times New Roman"/>
                        <a:cs typeface="Times New Roman" pitchFamily="18" charset="0"/>
                      </a:endParaRPr>
                    </a:p>
                    <a:p>
                      <a:pPr algn="ctr">
                        <a:lnSpc>
                          <a:spcPct val="115000"/>
                        </a:lnSpc>
                        <a:spcAft>
                          <a:spcPts val="0"/>
                        </a:spcAft>
                      </a:pPr>
                      <a:r>
                        <a:rPr lang="uk-UA" sz="1400" dirty="0">
                          <a:latin typeface="Times New Roman" pitchFamily="18" charset="0"/>
                          <a:ea typeface="Times New Roman"/>
                          <a:cs typeface="Times New Roman" pitchFamily="18" charset="0"/>
                        </a:rPr>
                        <a:t>«Програма розвитку гідроенергетики на період до 2026 року</a:t>
                      </a:r>
                      <a:r>
                        <a:rPr lang="uk-UA" sz="1400" dirty="0" smtClean="0">
                          <a:latin typeface="Times New Roman" pitchFamily="18" charset="0"/>
                          <a:ea typeface="Times New Roman"/>
                          <a:cs typeface="Times New Roman" pitchFamily="18" charset="0"/>
                        </a:rPr>
                        <a:t>»</a:t>
                      </a:r>
                    </a:p>
                    <a:p>
                      <a:pPr algn="ctr">
                        <a:lnSpc>
                          <a:spcPct val="115000"/>
                        </a:lnSpc>
                        <a:spcAft>
                          <a:spcPts val="0"/>
                        </a:spcAft>
                      </a:pPr>
                      <a:endParaRPr lang="ru-RU" sz="1400" dirty="0">
                        <a:latin typeface="Times New Roman" pitchFamily="18" charset="0"/>
                        <a:ea typeface="Times New Roman"/>
                        <a:cs typeface="Times New Roman" pitchFamily="18" charset="0"/>
                      </a:endParaRPr>
                    </a:p>
                    <a:p>
                      <a:pPr algn="ctr">
                        <a:lnSpc>
                          <a:spcPct val="115000"/>
                        </a:lnSpc>
                        <a:spcAft>
                          <a:spcPts val="0"/>
                        </a:spcAft>
                      </a:pPr>
                      <a:r>
                        <a:rPr lang="uk-UA" sz="1400" dirty="0">
                          <a:latin typeface="Times New Roman" pitchFamily="18" charset="0"/>
                          <a:ea typeface="Times New Roman"/>
                          <a:cs typeface="Times New Roman" pitchFamily="18" charset="0"/>
                        </a:rPr>
                        <a:t>Постанова Кабінету Міністрів України </a:t>
                      </a:r>
                      <a:r>
                        <a:rPr lang="ru-RU" sz="1400" dirty="0">
                          <a:solidFill>
                            <a:srgbClr val="000000"/>
                          </a:solidFill>
                          <a:latin typeface="Times New Roman" pitchFamily="18" charset="0"/>
                          <a:ea typeface="Times New Roman"/>
                          <a:cs typeface="Times New Roman" pitchFamily="18" charset="0"/>
                        </a:rPr>
                        <a:t>«Про </a:t>
                      </a:r>
                      <a:r>
                        <a:rPr lang="ru-RU" sz="1400" dirty="0" err="1">
                          <a:solidFill>
                            <a:srgbClr val="000000"/>
                          </a:solidFill>
                          <a:latin typeface="Times New Roman" pitchFamily="18" charset="0"/>
                          <a:ea typeface="Times New Roman"/>
                          <a:cs typeface="Times New Roman" pitchFamily="18" charset="0"/>
                        </a:rPr>
                        <a:t>затвердження</a:t>
                      </a:r>
                      <a:r>
                        <a:rPr lang="ru-RU" sz="1400" dirty="0">
                          <a:solidFill>
                            <a:srgbClr val="000000"/>
                          </a:solidFill>
                          <a:latin typeface="Times New Roman" pitchFamily="18" charset="0"/>
                          <a:ea typeface="Times New Roman"/>
                          <a:cs typeface="Times New Roman" pitchFamily="18" charset="0"/>
                        </a:rPr>
                        <a:t> «зеленого» тарифу»</a:t>
                      </a:r>
                      <a:endParaRPr lang="ru-RU" sz="1400" dirty="0">
                        <a:latin typeface="Times New Roman" pitchFamily="18" charset="0"/>
                        <a:ea typeface="Times New Roman"/>
                        <a:cs typeface="Times New Roman" pitchFamily="18" charset="0"/>
                      </a:endParaRPr>
                    </a:p>
                    <a:p>
                      <a:pPr algn="ctr">
                        <a:lnSpc>
                          <a:spcPct val="115000"/>
                        </a:lnSpc>
                        <a:spcAft>
                          <a:spcPts val="0"/>
                        </a:spcAft>
                      </a:pPr>
                      <a:endParaRPr lang="ru-RU" sz="1300" dirty="0">
                        <a:latin typeface="Times New Roman" pitchFamily="18" charset="0"/>
                        <a:ea typeface="Times New Roman"/>
                        <a:cs typeface="Times New Roman" pitchFamily="18" charset="0"/>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300" dirty="0">
                          <a:latin typeface="Times New Roman" pitchFamily="18" charset="0"/>
                          <a:ea typeface="Times New Roman"/>
                          <a:cs typeface="Times New Roman" pitchFamily="18" charset="0"/>
                        </a:rPr>
                        <a:t>Указ Президента України «Про створення національного природного парку «Дністровський каньйон</a:t>
                      </a:r>
                      <a:r>
                        <a:rPr lang="uk-UA" sz="1300" dirty="0" smtClean="0">
                          <a:latin typeface="Times New Roman" pitchFamily="18" charset="0"/>
                          <a:ea typeface="Times New Roman"/>
                          <a:cs typeface="Times New Roman" pitchFamily="18" charset="0"/>
                        </a:rPr>
                        <a:t>»</a:t>
                      </a:r>
                    </a:p>
                    <a:p>
                      <a:pPr algn="ctr">
                        <a:lnSpc>
                          <a:spcPct val="115000"/>
                        </a:lnSpc>
                        <a:spcAft>
                          <a:spcPts val="0"/>
                        </a:spcAft>
                      </a:pP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dirty="0" smtClean="0">
                          <a:latin typeface="Times New Roman" pitchFamily="18" charset="0"/>
                          <a:ea typeface="Times New Roman"/>
                          <a:cs typeface="Times New Roman" pitchFamily="18" charset="0"/>
                        </a:rPr>
                        <a:t>Положення «Про НПП «Дністровський каньйон»</a:t>
                      </a:r>
                    </a:p>
                    <a:p>
                      <a:pPr algn="ctr">
                        <a:lnSpc>
                          <a:spcPct val="115000"/>
                        </a:lnSpc>
                        <a:spcAft>
                          <a:spcPts val="0"/>
                        </a:spcAft>
                      </a:pPr>
                      <a:endParaRPr lang="ru-RU" sz="1300" dirty="0" smtClean="0">
                        <a:latin typeface="Times New Roman" pitchFamily="18" charset="0"/>
                        <a:ea typeface="Times New Roman"/>
                        <a:cs typeface="Times New Roman" pitchFamily="18" charset="0"/>
                      </a:endParaRPr>
                    </a:p>
                    <a:p>
                      <a:pPr algn="ctr">
                        <a:lnSpc>
                          <a:spcPct val="115000"/>
                        </a:lnSpc>
                        <a:spcAft>
                          <a:spcPts val="0"/>
                        </a:spcAft>
                      </a:pPr>
                      <a:r>
                        <a:rPr lang="uk-UA" sz="1300" dirty="0" smtClean="0">
                          <a:latin typeface="Times New Roman" pitchFamily="18" charset="0"/>
                          <a:ea typeface="Times New Roman"/>
                          <a:cs typeface="Times New Roman" pitchFamily="18" charset="0"/>
                        </a:rPr>
                        <a:t>Рішення </a:t>
                      </a:r>
                      <a:r>
                        <a:rPr lang="uk-UA" sz="1300" dirty="0">
                          <a:latin typeface="Times New Roman" pitchFamily="18" charset="0"/>
                          <a:ea typeface="Times New Roman"/>
                          <a:cs typeface="Times New Roman" pitchFamily="18" charset="0"/>
                        </a:rPr>
                        <a:t>Івано-Франківської і Тернопільської обласних </a:t>
                      </a:r>
                      <a:r>
                        <a:rPr lang="uk-UA" sz="1300" dirty="0" smtClean="0">
                          <a:latin typeface="Times New Roman" pitchFamily="18" charset="0"/>
                          <a:ea typeface="Times New Roman"/>
                          <a:cs typeface="Times New Roman" pitchFamily="18" charset="0"/>
                        </a:rPr>
                        <a:t>рад</a:t>
                      </a:r>
                    </a:p>
                    <a:p>
                      <a:pPr algn="ctr">
                        <a:lnSpc>
                          <a:spcPct val="115000"/>
                        </a:lnSpc>
                        <a:spcAft>
                          <a:spcPts val="0"/>
                        </a:spcAft>
                      </a:pP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dirty="0">
                          <a:latin typeface="Times New Roman" pitchFamily="18" charset="0"/>
                          <a:ea typeface="Times New Roman"/>
                          <a:cs typeface="Times New Roman" pitchFamily="18" charset="0"/>
                        </a:rPr>
                        <a:t>Стаття 6, пункт 13 Додатку 1 «Конвенції про </a:t>
                      </a:r>
                      <a:r>
                        <a:rPr lang="ru-RU" sz="1300" dirty="0">
                          <a:latin typeface="Times New Roman" pitchFamily="18" charset="0"/>
                          <a:ea typeface="Times New Roman"/>
                          <a:cs typeface="Times New Roman" pitchFamily="18" charset="0"/>
                        </a:rPr>
                        <a:t>доступ до </a:t>
                      </a:r>
                      <a:r>
                        <a:rPr lang="ru-RU" sz="1300" dirty="0" err="1">
                          <a:latin typeface="Times New Roman" pitchFamily="18" charset="0"/>
                          <a:ea typeface="Times New Roman"/>
                          <a:cs typeface="Times New Roman" pitchFamily="18" charset="0"/>
                        </a:rPr>
                        <a:t>інформації</a:t>
                      </a:r>
                      <a:r>
                        <a:rPr lang="ru-RU" sz="1300" dirty="0">
                          <a:latin typeface="Times New Roman" pitchFamily="18" charset="0"/>
                          <a:ea typeface="Times New Roman"/>
                          <a:cs typeface="Times New Roman" pitchFamily="18" charset="0"/>
                        </a:rPr>
                        <a:t>, участь </a:t>
                      </a:r>
                      <a:r>
                        <a:rPr lang="ru-RU" sz="1300" dirty="0" err="1">
                          <a:latin typeface="Times New Roman" pitchFamily="18" charset="0"/>
                          <a:ea typeface="Times New Roman"/>
                          <a:cs typeface="Times New Roman" pitchFamily="18" charset="0"/>
                        </a:rPr>
                        <a:t>громадськості</a:t>
                      </a:r>
                      <a:r>
                        <a:rPr lang="ru-RU" sz="1300" dirty="0">
                          <a:latin typeface="Times New Roman" pitchFamily="18" charset="0"/>
                          <a:ea typeface="Times New Roman"/>
                          <a:cs typeface="Times New Roman" pitchFamily="18" charset="0"/>
                        </a:rPr>
                        <a:t> в </a:t>
                      </a:r>
                      <a:r>
                        <a:rPr lang="ru-RU" sz="1300" dirty="0" err="1">
                          <a:latin typeface="Times New Roman" pitchFamily="18" charset="0"/>
                          <a:ea typeface="Times New Roman"/>
                          <a:cs typeface="Times New Roman" pitchFamily="18" charset="0"/>
                        </a:rPr>
                        <a:t>процесі</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прийняття</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рішень</a:t>
                      </a:r>
                      <a:r>
                        <a:rPr lang="ru-RU" sz="1300" dirty="0">
                          <a:latin typeface="Times New Roman" pitchFamily="18" charset="0"/>
                          <a:ea typeface="Times New Roman"/>
                          <a:cs typeface="Times New Roman" pitchFamily="18" charset="0"/>
                        </a:rPr>
                        <a:t> та доступ до </a:t>
                      </a:r>
                      <a:r>
                        <a:rPr lang="ru-RU" sz="1300" dirty="0" err="1">
                          <a:latin typeface="Times New Roman" pitchFamily="18" charset="0"/>
                          <a:ea typeface="Times New Roman"/>
                          <a:cs typeface="Times New Roman" pitchFamily="18" charset="0"/>
                        </a:rPr>
                        <a:t>правосуддя</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що</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стосуються</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довкілля</a:t>
                      </a:r>
                      <a:r>
                        <a:rPr lang="uk-UA" sz="1300" dirty="0" smtClean="0">
                          <a:latin typeface="Times New Roman" pitchFamily="18" charset="0"/>
                          <a:ea typeface="Times New Roman"/>
                          <a:cs typeface="Times New Roman" pitchFamily="18" charset="0"/>
                        </a:rPr>
                        <a:t>»</a:t>
                      </a:r>
                    </a:p>
                    <a:p>
                      <a:pPr algn="ctr">
                        <a:lnSpc>
                          <a:spcPct val="115000"/>
                        </a:lnSpc>
                        <a:spcAft>
                          <a:spcPts val="0"/>
                        </a:spcAft>
                      </a:pP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dirty="0">
                          <a:latin typeface="Times New Roman" pitchFamily="18" charset="0"/>
                          <a:ea typeface="Times New Roman"/>
                          <a:cs typeface="Times New Roman" pitchFamily="18" charset="0"/>
                        </a:rPr>
                        <a:t>Міжнародна «Конвенція Про охорону біологічного різноманіття»</a:t>
                      </a: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dirty="0">
                          <a:latin typeface="Times New Roman" pitchFamily="18" charset="0"/>
                          <a:ea typeface="Times New Roman"/>
                          <a:cs typeface="Times New Roman" pitchFamily="18" charset="0"/>
                        </a:rPr>
                        <a:t>«Європейська ландшафтна конвенція</a:t>
                      </a:r>
                      <a:r>
                        <a:rPr lang="uk-UA" sz="1300" dirty="0" smtClean="0">
                          <a:latin typeface="Times New Roman" pitchFamily="18" charset="0"/>
                          <a:ea typeface="Times New Roman"/>
                          <a:cs typeface="Times New Roman" pitchFamily="18" charset="0"/>
                        </a:rPr>
                        <a:t>»</a:t>
                      </a: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dirty="0">
                          <a:latin typeface="Times New Roman" pitchFamily="18" charset="0"/>
                          <a:ea typeface="Times New Roman"/>
                          <a:cs typeface="Times New Roman" pitchFamily="18" charset="0"/>
                        </a:rPr>
                        <a:t>«Всеєвропейська стратегія збереження біологічного та ландшафтного різноманіття»</a:t>
                      </a: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dirty="0" smtClean="0">
                          <a:latin typeface="Times New Roman" pitchFamily="18" charset="0"/>
                          <a:ea typeface="Times New Roman"/>
                          <a:cs typeface="Times New Roman" pitchFamily="18" charset="0"/>
                        </a:rPr>
                        <a:t>Договір </a:t>
                      </a:r>
                      <a:r>
                        <a:rPr lang="uk-UA" sz="1300" dirty="0">
                          <a:latin typeface="Times New Roman" pitchFamily="18" charset="0"/>
                          <a:ea typeface="Times New Roman"/>
                          <a:cs typeface="Times New Roman" pitchFamily="18" charset="0"/>
                        </a:rPr>
                        <a:t>між Кабінетом Міністрів України та Урядом Республіки Молдова про співробітництво у сфері охорони і сталого розвитку басейну річки </a:t>
                      </a:r>
                      <a:r>
                        <a:rPr lang="uk-UA" sz="1300" dirty="0" smtClean="0">
                          <a:latin typeface="Times New Roman" pitchFamily="18" charset="0"/>
                          <a:ea typeface="Times New Roman"/>
                          <a:cs typeface="Times New Roman" pitchFamily="18" charset="0"/>
                        </a:rPr>
                        <a:t>Дністер</a:t>
                      </a:r>
                    </a:p>
                    <a:p>
                      <a:pPr algn="ctr">
                        <a:lnSpc>
                          <a:spcPct val="115000"/>
                        </a:lnSpc>
                        <a:spcAft>
                          <a:spcPts val="0"/>
                        </a:spcAft>
                      </a:pP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u="sng" dirty="0">
                          <a:latin typeface="Times New Roman" pitchFamily="18" charset="0"/>
                          <a:ea typeface="Times New Roman"/>
                          <a:cs typeface="Times New Roman" pitchFamily="18" charset="0"/>
                        </a:rPr>
                        <a:t>Закони України:</a:t>
                      </a:r>
                      <a:r>
                        <a:rPr lang="uk-UA" sz="1300" dirty="0">
                          <a:latin typeface="Times New Roman" pitchFamily="18" charset="0"/>
                          <a:ea typeface="Times New Roman"/>
                          <a:cs typeface="Times New Roman" pitchFamily="18" charset="0"/>
                        </a:rPr>
                        <a:t> «Про природо-заповідний фонд України», «Про Червону книгу України», «Про рослинний світ», «Про тваринний світ»,  «Про екологічну експертизу», «Про охорону навколишнього природного середовища», «</a:t>
                      </a:r>
                      <a:r>
                        <a:rPr lang="ru-RU" sz="1300" dirty="0">
                          <a:latin typeface="Times New Roman" pitchFamily="18" charset="0"/>
                          <a:ea typeface="Times New Roman"/>
                          <a:cs typeface="Times New Roman" pitchFamily="18" charset="0"/>
                        </a:rPr>
                        <a:t>Про </a:t>
                      </a:r>
                      <a:r>
                        <a:rPr lang="ru-RU" sz="1300" dirty="0" err="1">
                          <a:latin typeface="Times New Roman" pitchFamily="18" charset="0"/>
                          <a:ea typeface="Times New Roman"/>
                          <a:cs typeface="Times New Roman" pitchFamily="18" charset="0"/>
                        </a:rPr>
                        <a:t>Загальнодержавну</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програму</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формування</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національної</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екологічної</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мережі</a:t>
                      </a:r>
                      <a:r>
                        <a:rPr lang="ru-RU" sz="1300" dirty="0">
                          <a:latin typeface="Times New Roman" pitchFamily="18" charset="0"/>
                          <a:ea typeface="Times New Roman"/>
                          <a:cs typeface="Times New Roman" pitchFamily="18" charset="0"/>
                        </a:rPr>
                        <a:t> </a:t>
                      </a:r>
                      <a:r>
                        <a:rPr lang="ru-RU" sz="1300" dirty="0" err="1">
                          <a:latin typeface="Times New Roman" pitchFamily="18" charset="0"/>
                          <a:ea typeface="Times New Roman"/>
                          <a:cs typeface="Times New Roman" pitchFamily="18" charset="0"/>
                        </a:rPr>
                        <a:t>України</a:t>
                      </a:r>
                      <a:r>
                        <a:rPr lang="ru-RU" sz="1300" dirty="0">
                          <a:latin typeface="Times New Roman" pitchFamily="18" charset="0"/>
                          <a:ea typeface="Times New Roman"/>
                          <a:cs typeface="Times New Roman" pitchFamily="18" charset="0"/>
                        </a:rPr>
                        <a:t> на 2000 - 2015 роки</a:t>
                      </a:r>
                      <a:r>
                        <a:rPr lang="uk-UA" sz="1300" dirty="0" smtClean="0">
                          <a:latin typeface="Times New Roman" pitchFamily="18" charset="0"/>
                          <a:ea typeface="Times New Roman"/>
                          <a:cs typeface="Times New Roman" pitchFamily="18" charset="0"/>
                        </a:rPr>
                        <a:t>»</a:t>
                      </a:r>
                    </a:p>
                    <a:p>
                      <a:pPr algn="ctr">
                        <a:lnSpc>
                          <a:spcPct val="115000"/>
                        </a:lnSpc>
                        <a:spcAft>
                          <a:spcPts val="0"/>
                        </a:spcAft>
                      </a:pPr>
                      <a:r>
                        <a:rPr lang="uk-UA" sz="1300" dirty="0" smtClean="0">
                          <a:latin typeface="Times New Roman" pitchFamily="18" charset="0"/>
                          <a:ea typeface="Times New Roman"/>
                          <a:cs typeface="Times New Roman" pitchFamily="18" charset="0"/>
                        </a:rPr>
                        <a:t> </a:t>
                      </a: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dirty="0">
                          <a:latin typeface="Times New Roman" pitchFamily="18" charset="0"/>
                          <a:ea typeface="Times New Roman"/>
                          <a:cs typeface="Times New Roman" pitchFamily="18" charset="0"/>
                        </a:rPr>
                        <a:t>Стаття 252 «Кримінального кодексу України</a:t>
                      </a:r>
                      <a:r>
                        <a:rPr lang="uk-UA" sz="1300" dirty="0" smtClean="0">
                          <a:latin typeface="Times New Roman" pitchFamily="18" charset="0"/>
                          <a:ea typeface="Times New Roman"/>
                          <a:cs typeface="Times New Roman" pitchFamily="18" charset="0"/>
                        </a:rPr>
                        <a:t>»</a:t>
                      </a:r>
                    </a:p>
                    <a:p>
                      <a:pPr algn="ctr">
                        <a:lnSpc>
                          <a:spcPct val="115000"/>
                        </a:lnSpc>
                        <a:spcAft>
                          <a:spcPts val="0"/>
                        </a:spcAft>
                      </a:pPr>
                      <a:endParaRPr lang="ru-RU" sz="1300" dirty="0">
                        <a:latin typeface="Times New Roman" pitchFamily="18" charset="0"/>
                        <a:ea typeface="Times New Roman"/>
                        <a:cs typeface="Times New Roman" pitchFamily="18" charset="0"/>
                      </a:endParaRPr>
                    </a:p>
                    <a:p>
                      <a:pPr algn="ctr">
                        <a:lnSpc>
                          <a:spcPct val="115000"/>
                        </a:lnSpc>
                        <a:spcAft>
                          <a:spcPts val="0"/>
                        </a:spcAft>
                      </a:pPr>
                      <a:r>
                        <a:rPr lang="uk-UA" sz="1300" dirty="0">
                          <a:latin typeface="Times New Roman" pitchFamily="18" charset="0"/>
                          <a:ea typeface="Times New Roman"/>
                          <a:cs typeface="Times New Roman" pitchFamily="18" charset="0"/>
                        </a:rPr>
                        <a:t>Лист Міністра екології та природних ресурсів України Міністерству енергетики та вугільної промисловості України, щодо не погодження «Програма розвитку гідроенергетики на період до 2026 року»</a:t>
                      </a:r>
                      <a:endParaRPr lang="ru-RU" sz="1300" dirty="0">
                        <a:latin typeface="Times New Roman" pitchFamily="18" charset="0"/>
                        <a:ea typeface="Times New Roman"/>
                        <a:cs typeface="Times New Roman" pitchFamily="18" charset="0"/>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571480"/>
          </a:xfrm>
        </p:spPr>
        <p:txBody>
          <a:bodyPr>
            <a:normAutofit/>
          </a:bodyPr>
          <a:lstStyle/>
          <a:p>
            <a:r>
              <a:rPr lang="uk-UA" sz="2200" b="1" dirty="0" smtClean="0">
                <a:latin typeface="Times New Roman" pitchFamily="18" charset="0"/>
                <a:cs typeface="Times New Roman" pitchFamily="18" charset="0"/>
              </a:rPr>
              <a:t>Основні характеристики каскаду Дністровських ГЕС</a:t>
            </a:r>
            <a:endParaRPr lang="ru-RU" sz="22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 y="428605"/>
          <a:ext cx="9144000" cy="2855163"/>
        </p:xfrm>
        <a:graphic>
          <a:graphicData uri="http://schemas.openxmlformats.org/drawingml/2006/table">
            <a:tbl>
              <a:tblPr/>
              <a:tblGrid>
                <a:gridCol w="4247982"/>
                <a:gridCol w="1008004"/>
                <a:gridCol w="936003"/>
                <a:gridCol w="720003"/>
                <a:gridCol w="720003"/>
                <a:gridCol w="864003"/>
                <a:gridCol w="648002"/>
              </a:tblGrid>
              <a:tr h="185256">
                <a:tc rowSpan="2">
                  <a:txBody>
                    <a:bodyPr/>
                    <a:lstStyle/>
                    <a:p>
                      <a:pPr algn="ctr">
                        <a:spcAft>
                          <a:spcPts val="0"/>
                        </a:spcAft>
                      </a:pPr>
                      <a:endParaRPr lang="uk-UA" sz="1400" dirty="0">
                        <a:solidFill>
                          <a:srgbClr val="000000"/>
                        </a:solidFill>
                        <a:latin typeface="Times New Roman"/>
                        <a:ea typeface="Times New Roman"/>
                        <a:cs typeface="Times New Roman"/>
                      </a:endParaRPr>
                    </a:p>
                    <a:p>
                      <a:pPr algn="ctr">
                        <a:spcAft>
                          <a:spcPts val="0"/>
                        </a:spcAft>
                      </a:pPr>
                      <a:r>
                        <a:rPr lang="uk-UA" sz="1400" dirty="0">
                          <a:solidFill>
                            <a:srgbClr val="000000"/>
                          </a:solidFill>
                          <a:latin typeface="Times New Roman"/>
                          <a:ea typeface="Times New Roman"/>
                          <a:cs typeface="Times New Roman"/>
                        </a:rPr>
                        <a:t>Характеристики</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uk-UA" sz="1400">
                          <a:solidFill>
                            <a:srgbClr val="000000"/>
                          </a:solidFill>
                          <a:latin typeface="Times New Roman"/>
                          <a:ea typeface="Times New Roman"/>
                          <a:cs typeface="Times New Roman"/>
                        </a:rPr>
                        <a:t>Номер ГЕС</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5256">
                <a:tc vMerge="1">
                  <a:txBody>
                    <a:bodyPr/>
                    <a:lstStyle/>
                    <a:p>
                      <a:endParaRPr lang="ru-RU"/>
                    </a:p>
                  </a:txBody>
                  <a:tcPr/>
                </a:tc>
                <a:tc>
                  <a:txBody>
                    <a:bodyPr/>
                    <a:lstStyle/>
                    <a:p>
                      <a:pPr algn="ctr">
                        <a:spcAft>
                          <a:spcPts val="0"/>
                        </a:spcAft>
                      </a:pPr>
                      <a:r>
                        <a:rPr lang="uk-UA" sz="1400" dirty="0">
                          <a:solidFill>
                            <a:srgbClr val="000000"/>
                          </a:solidFill>
                          <a:latin typeface="Times New Roman"/>
                          <a:ea typeface="Times New Roman"/>
                          <a:cs typeface="Times New Roman"/>
                        </a:rPr>
                        <a:t>1</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3</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4</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5</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6</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256">
                <a:tc>
                  <a:txBody>
                    <a:bodyPr/>
                    <a:lstStyle/>
                    <a:p>
                      <a:pPr algn="ctr">
                        <a:spcAft>
                          <a:spcPts val="0"/>
                        </a:spcAft>
                      </a:pPr>
                      <a:r>
                        <a:rPr lang="uk-UA" sz="1400">
                          <a:solidFill>
                            <a:srgbClr val="000000"/>
                          </a:solidFill>
                          <a:latin typeface="Times New Roman"/>
                          <a:ea typeface="Times New Roman"/>
                          <a:cs typeface="Times New Roman"/>
                        </a:rPr>
                        <a:t>Відстань до гирла, км</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1061</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1019</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973</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945</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905</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872</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27">
                <a:tc>
                  <a:txBody>
                    <a:bodyPr/>
                    <a:lstStyle/>
                    <a:p>
                      <a:pPr algn="ctr">
                        <a:spcAft>
                          <a:spcPts val="0"/>
                        </a:spcAft>
                      </a:pPr>
                      <a:r>
                        <a:rPr lang="uk-UA" sz="1400">
                          <a:solidFill>
                            <a:srgbClr val="000000"/>
                          </a:solidFill>
                          <a:latin typeface="Times New Roman"/>
                          <a:ea typeface="Times New Roman"/>
                          <a:cs typeface="Times New Roman"/>
                        </a:rPr>
                        <a:t>Середньорічна витрата води, м</a:t>
                      </a:r>
                      <a:r>
                        <a:rPr lang="uk-UA" sz="1400" baseline="30000">
                          <a:solidFill>
                            <a:srgbClr val="000000"/>
                          </a:solidFill>
                          <a:latin typeface="Times New Roman"/>
                          <a:ea typeface="Times New Roman"/>
                          <a:cs typeface="Times New Roman"/>
                        </a:rPr>
                        <a:t>3</a:t>
                      </a:r>
                      <a:r>
                        <a:rPr lang="uk-UA" sz="1400">
                          <a:solidFill>
                            <a:srgbClr val="000000"/>
                          </a:solidFill>
                          <a:latin typeface="Times New Roman"/>
                          <a:ea typeface="Times New Roman"/>
                          <a:cs typeface="Times New Roman"/>
                        </a:rPr>
                        <a:t>/с</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198</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205</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215</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220</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225</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227</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898">
                <a:tc>
                  <a:txBody>
                    <a:bodyPr/>
                    <a:lstStyle/>
                    <a:p>
                      <a:pPr algn="ctr">
                        <a:spcAft>
                          <a:spcPts val="0"/>
                        </a:spcAft>
                      </a:pPr>
                      <a:r>
                        <a:rPr lang="uk-UA" sz="1400">
                          <a:latin typeface="Times New Roman"/>
                          <a:ea typeface="Times New Roman"/>
                          <a:cs typeface="Times New Roman"/>
                        </a:rPr>
                        <a:t>Довжина водосховища, км</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26</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44</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24</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28</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40</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33</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27">
                <a:tc>
                  <a:txBody>
                    <a:bodyPr/>
                    <a:lstStyle/>
                    <a:p>
                      <a:pPr algn="ctr">
                        <a:spcAft>
                          <a:spcPts val="0"/>
                        </a:spcAft>
                      </a:pPr>
                      <a:r>
                        <a:rPr lang="uk-UA" sz="1400" dirty="0">
                          <a:latin typeface="Times New Roman"/>
                          <a:ea typeface="Times New Roman"/>
                          <a:cs typeface="Times New Roman"/>
                        </a:rPr>
                        <a:t>Площа деркала водосховища, км</a:t>
                      </a:r>
                      <a:r>
                        <a:rPr lang="uk-UA" sz="1400" baseline="30000" dirty="0">
                          <a:latin typeface="Times New Roman"/>
                          <a:ea typeface="Times New Roman"/>
                          <a:cs typeface="Times New Roman"/>
                        </a:rPr>
                        <a:t>2</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4,20</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12,12</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6,61</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5,21</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9,74</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8,71</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27">
                <a:tc>
                  <a:txBody>
                    <a:bodyPr/>
                    <a:lstStyle/>
                    <a:p>
                      <a:pPr algn="ctr">
                        <a:spcAft>
                          <a:spcPts val="0"/>
                        </a:spcAft>
                      </a:pPr>
                      <a:r>
                        <a:rPr lang="uk-UA" sz="1400">
                          <a:latin typeface="Times New Roman"/>
                          <a:ea typeface="Times New Roman"/>
                          <a:cs typeface="Times New Roman"/>
                        </a:rPr>
                        <a:t>Об’єм водосховища, млн. м</a:t>
                      </a:r>
                      <a:r>
                        <a:rPr lang="uk-UA" sz="1400" baseline="30000">
                          <a:latin typeface="Times New Roman"/>
                          <a:ea typeface="Times New Roman"/>
                          <a:cs typeface="Times New Roman"/>
                        </a:rPr>
                        <a:t>3</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24,2</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75,6</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25,2</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27,8</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38,5</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29,7</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256">
                <a:tc>
                  <a:txBody>
                    <a:bodyPr/>
                    <a:lstStyle/>
                    <a:p>
                      <a:pPr algn="ctr">
                        <a:spcAft>
                          <a:spcPts val="0"/>
                        </a:spcAft>
                      </a:pPr>
                      <a:r>
                        <a:rPr lang="uk-UA" sz="1400" dirty="0">
                          <a:latin typeface="Times New Roman"/>
                          <a:ea typeface="Times New Roman"/>
                          <a:cs typeface="Times New Roman"/>
                        </a:rPr>
                        <a:t>Розрахунковий напір, м</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8,0</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18,3</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8,0</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7,9</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8,7</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7,8</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27">
                <a:tc>
                  <a:txBody>
                    <a:bodyPr/>
                    <a:lstStyle/>
                    <a:p>
                      <a:pPr algn="ctr">
                        <a:spcAft>
                          <a:spcPts val="0"/>
                        </a:spcAft>
                      </a:pPr>
                      <a:r>
                        <a:rPr lang="uk-UA" sz="1400" dirty="0">
                          <a:latin typeface="Times New Roman"/>
                          <a:ea typeface="Times New Roman"/>
                          <a:cs typeface="Times New Roman"/>
                        </a:rPr>
                        <a:t>Максимальна витрата води ГЕС, м</a:t>
                      </a:r>
                      <a:r>
                        <a:rPr lang="uk-UA" sz="1400" baseline="30000" dirty="0">
                          <a:latin typeface="Times New Roman"/>
                          <a:ea typeface="Times New Roman"/>
                          <a:cs typeface="Times New Roman"/>
                        </a:rPr>
                        <a:t>3</a:t>
                      </a:r>
                      <a:r>
                        <a:rPr lang="uk-UA" sz="1400" dirty="0">
                          <a:latin typeface="Times New Roman"/>
                          <a:ea typeface="Times New Roman"/>
                          <a:cs typeface="Times New Roman"/>
                        </a:rPr>
                        <a:t>/с</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852</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534</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852</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863</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784</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874</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27">
                <a:tc>
                  <a:txBody>
                    <a:bodyPr/>
                    <a:lstStyle/>
                    <a:p>
                      <a:pPr algn="ctr">
                        <a:spcAft>
                          <a:spcPts val="0"/>
                        </a:spcAft>
                      </a:pPr>
                      <a:r>
                        <a:rPr lang="uk-UA" sz="1400" dirty="0">
                          <a:latin typeface="Times New Roman"/>
                          <a:ea typeface="Times New Roman"/>
                          <a:cs typeface="Times New Roman"/>
                        </a:rPr>
                        <a:t>Встановлена потужність, МВт</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60,0</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86,0</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60,0</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60,0</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60,0</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60,0</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30">
                <a:tc>
                  <a:txBody>
                    <a:bodyPr/>
                    <a:lstStyle/>
                    <a:p>
                      <a:pPr algn="ctr">
                        <a:spcAft>
                          <a:spcPts val="0"/>
                        </a:spcAft>
                      </a:pPr>
                      <a:r>
                        <a:rPr lang="uk-UA" sz="1400">
                          <a:latin typeface="Times New Roman"/>
                          <a:ea typeface="Times New Roman"/>
                          <a:cs typeface="Times New Roman"/>
                        </a:rPr>
                        <a:t>Річний виробіток електроенергії, млн. кВт·год</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113</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178</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119</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128</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solidFill>
                            <a:srgbClr val="000000"/>
                          </a:solidFill>
                          <a:latin typeface="Times New Roman"/>
                          <a:ea typeface="Times New Roman"/>
                          <a:cs typeface="Times New Roman"/>
                        </a:rPr>
                        <a:t>135</a:t>
                      </a:r>
                      <a:endParaRPr lang="ru-RU" sz="140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rgbClr val="000000"/>
                          </a:solidFill>
                          <a:latin typeface="Times New Roman"/>
                          <a:ea typeface="Times New Roman"/>
                          <a:cs typeface="Times New Roman"/>
                        </a:rPr>
                        <a:t>124</a:t>
                      </a:r>
                      <a:endParaRPr lang="ru-RU" sz="1400" dirty="0">
                        <a:latin typeface="Times New Roman"/>
                        <a:ea typeface="Times New Roman"/>
                        <a:cs typeface="Times New Roman"/>
                      </a:endParaRPr>
                    </a:p>
                  </a:txBody>
                  <a:tcPr marL="62773" marR="62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256">
                <a:tc>
                  <a:txBody>
                    <a:bodyPr/>
                    <a:lstStyle/>
                    <a:p>
                      <a:pPr algn="ctr">
                        <a:spcAft>
                          <a:spcPts val="0"/>
                        </a:spcAft>
                      </a:pPr>
                      <a:r>
                        <a:rPr lang="uk-UA" sz="1400" dirty="0">
                          <a:latin typeface="Times New Roman"/>
                          <a:ea typeface="Times New Roman"/>
                          <a:cs typeface="Times New Roman"/>
                        </a:rPr>
                        <a:t>Тип ГЕС</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a:latin typeface="Times New Roman"/>
                          <a:ea typeface="Times New Roman"/>
                          <a:cs typeface="Times New Roman"/>
                        </a:rPr>
                        <a:t>Руслова</a:t>
                      </a:r>
                      <a:endParaRPr lang="ru-RU" sz="140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smtClean="0">
                          <a:latin typeface="Times New Roman"/>
                          <a:ea typeface="Times New Roman"/>
                          <a:cs typeface="Times New Roman"/>
                        </a:rPr>
                        <a:t>Дер-на</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uk-UA" sz="1400" dirty="0">
                          <a:latin typeface="Times New Roman"/>
                          <a:ea typeface="Times New Roman"/>
                          <a:cs typeface="Times New Roman"/>
                        </a:rPr>
                        <a:t>Руслова</a:t>
                      </a:r>
                      <a:endParaRPr lang="ru-RU" sz="1400" dirty="0">
                        <a:latin typeface="Times New Roman"/>
                        <a:ea typeface="Times New Roman"/>
                        <a:cs typeface="Times New Roman"/>
                      </a:endParaRPr>
                    </a:p>
                  </a:txBody>
                  <a:tcPr marL="62773" marR="62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17415" name="Picture 7" descr="D:\Ігор\Писанина\Робота на конкурс (2) 2017 р\інформація\картинки\map.jpg"/>
          <p:cNvPicPr>
            <a:picLocks noChangeAspect="1" noChangeArrowheads="1"/>
          </p:cNvPicPr>
          <p:nvPr/>
        </p:nvPicPr>
        <p:blipFill>
          <a:blip r:embed="rId3"/>
          <a:srcRect/>
          <a:stretch>
            <a:fillRect/>
          </a:stretch>
        </p:blipFill>
        <p:spPr bwMode="auto">
          <a:xfrm>
            <a:off x="642910" y="3286124"/>
            <a:ext cx="7858180" cy="3571876"/>
          </a:xfrm>
          <a:prstGeom prst="rect">
            <a:avLst/>
          </a:prstGeom>
          <a:noFill/>
        </p:spPr>
      </p:pic>
      <p:pic>
        <p:nvPicPr>
          <p:cNvPr id="17416" name="Picture 8" descr="D:\Ігор\Писанина\Робота на конкурс (2) 2017 р\інформація\картинки\f4446ba02a89d14ef556007f44bf6e18_XL.jpg"/>
          <p:cNvPicPr>
            <a:picLocks noChangeAspect="1" noChangeArrowheads="1"/>
          </p:cNvPicPr>
          <p:nvPr/>
        </p:nvPicPr>
        <p:blipFill>
          <a:blip r:embed="rId4"/>
          <a:srcRect/>
          <a:stretch>
            <a:fillRect/>
          </a:stretch>
        </p:blipFill>
        <p:spPr bwMode="auto">
          <a:xfrm>
            <a:off x="5786446" y="3357562"/>
            <a:ext cx="3167063" cy="2377733"/>
          </a:xfrm>
          <a:prstGeom prst="rect">
            <a:avLst/>
          </a:prstGeom>
          <a:noFill/>
        </p:spPr>
      </p:pic>
      <p:pic>
        <p:nvPicPr>
          <p:cNvPr id="17417" name="Picture 9" descr="D:\Ігор\Писанина\Робота на конкурс (2) 2017 р\інформація\картинки\1719.jpg"/>
          <p:cNvPicPr>
            <a:picLocks noChangeAspect="1" noChangeArrowheads="1"/>
          </p:cNvPicPr>
          <p:nvPr/>
        </p:nvPicPr>
        <p:blipFill>
          <a:blip r:embed="rId5"/>
          <a:srcRect/>
          <a:stretch>
            <a:fillRect/>
          </a:stretch>
        </p:blipFill>
        <p:spPr bwMode="auto">
          <a:xfrm>
            <a:off x="1357290" y="5098380"/>
            <a:ext cx="2643206" cy="17596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Ігор\Писанина\Робота на конкурс (2) 2017 р\інформація\карти\Mal_GES_Dn_ster_8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1" name="Picture 3" descr="D:\Ігор\Писанина\Робота на конкурс (2) 2017 р\інформація\картинки\Dnister_HPP.jpg"/>
          <p:cNvPicPr>
            <a:picLocks noChangeAspect="1" noChangeArrowheads="1"/>
          </p:cNvPicPr>
          <p:nvPr/>
        </p:nvPicPr>
        <p:blipFill>
          <a:blip r:embed="rId3" cstate="print"/>
          <a:srcRect/>
          <a:stretch>
            <a:fillRect/>
          </a:stretch>
        </p:blipFill>
        <p:spPr bwMode="auto">
          <a:xfrm>
            <a:off x="142844" y="2786058"/>
            <a:ext cx="3071802" cy="2304087"/>
          </a:xfrm>
          <a:prstGeom prst="rect">
            <a:avLst/>
          </a:prstGeom>
          <a:noFill/>
        </p:spPr>
      </p:pic>
      <p:pic>
        <p:nvPicPr>
          <p:cNvPr id="2052" name="Picture 4" descr="D:\Ігор\Писанина\Робота на конкурс (2) 2017 р\інформація\картинки\16265371_1672350749725595_1685984887070510328_n.jpg"/>
          <p:cNvPicPr>
            <a:picLocks noChangeAspect="1" noChangeArrowheads="1"/>
          </p:cNvPicPr>
          <p:nvPr/>
        </p:nvPicPr>
        <p:blipFill>
          <a:blip r:embed="rId4"/>
          <a:srcRect/>
          <a:stretch>
            <a:fillRect/>
          </a:stretch>
        </p:blipFill>
        <p:spPr bwMode="auto">
          <a:xfrm>
            <a:off x="4870180" y="0"/>
            <a:ext cx="4273820" cy="2857496"/>
          </a:xfrm>
          <a:prstGeom prst="rect">
            <a:avLst/>
          </a:prstGeom>
          <a:noFill/>
        </p:spPr>
      </p:pic>
      <p:pic>
        <p:nvPicPr>
          <p:cNvPr id="2053" name="Picture 5" descr="D:\Ігор\Писанина\Робота на конкурс (2) 2017 р\інформація\картинки\dnister-2days-02.jpg"/>
          <p:cNvPicPr>
            <a:picLocks noChangeAspect="1" noChangeArrowheads="1"/>
          </p:cNvPicPr>
          <p:nvPr/>
        </p:nvPicPr>
        <p:blipFill>
          <a:blip r:embed="rId5" cstate="print"/>
          <a:srcRect/>
          <a:stretch>
            <a:fillRect/>
          </a:stretch>
        </p:blipFill>
        <p:spPr bwMode="auto">
          <a:xfrm>
            <a:off x="6143636" y="2643182"/>
            <a:ext cx="2797007" cy="1857388"/>
          </a:xfrm>
          <a:prstGeom prst="rect">
            <a:avLst/>
          </a:prstGeom>
          <a:noFill/>
        </p:spPr>
      </p:pic>
      <p:pic>
        <p:nvPicPr>
          <p:cNvPr id="2055" name="Picture 7" descr="D:\Ігор\Писанина\Робота на конкурс (2) 2017 р\інформація\картинки\dnister1.jpg"/>
          <p:cNvPicPr>
            <a:picLocks noChangeAspect="1" noChangeArrowheads="1"/>
          </p:cNvPicPr>
          <p:nvPr/>
        </p:nvPicPr>
        <p:blipFill>
          <a:blip r:embed="rId6"/>
          <a:srcRect/>
          <a:stretch>
            <a:fillRect/>
          </a:stretch>
        </p:blipFill>
        <p:spPr bwMode="auto">
          <a:xfrm>
            <a:off x="1071538" y="4714884"/>
            <a:ext cx="3214710" cy="21431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714356"/>
          </a:xfrm>
        </p:spPr>
        <p:txBody>
          <a:bodyPr>
            <a:noAutofit/>
          </a:bodyPr>
          <a:lstStyle/>
          <a:p>
            <a:r>
              <a:rPr lang="uk-UA" sz="2100" b="1" dirty="0" smtClean="0">
                <a:latin typeface="Times New Roman" pitchFamily="18" charset="0"/>
                <a:cs typeface="Times New Roman" pitchFamily="18" charset="0"/>
              </a:rPr>
              <a:t>Екологічний ризик затоплення цінних земельних угідь (заплав, пасовищ, сіножатей, городів та приватних домогосподарств)</a:t>
            </a:r>
            <a:endParaRPr lang="ru-RU" sz="2100" b="1" dirty="0">
              <a:latin typeface="Times New Roman" pitchFamily="18" charset="0"/>
              <a:cs typeface="Times New Roman" pitchFamily="18" charset="0"/>
            </a:endParaRPr>
          </a:p>
        </p:txBody>
      </p:sp>
      <p:pic>
        <p:nvPicPr>
          <p:cNvPr id="1027" name="Picture 3" descr="C:\Documents and Settings\Computer\Мои документы\Мои рисунки\Новый рисунок (2).bmp"/>
          <p:cNvPicPr>
            <a:picLocks noChangeAspect="1" noChangeArrowheads="1"/>
          </p:cNvPicPr>
          <p:nvPr/>
        </p:nvPicPr>
        <p:blipFill>
          <a:blip r:embed="rId2"/>
          <a:srcRect/>
          <a:stretch>
            <a:fillRect/>
          </a:stretch>
        </p:blipFill>
        <p:spPr bwMode="auto">
          <a:xfrm>
            <a:off x="0" y="857232"/>
            <a:ext cx="4800600" cy="3000396"/>
          </a:xfrm>
          <a:prstGeom prst="rect">
            <a:avLst/>
          </a:prstGeom>
          <a:noFill/>
        </p:spPr>
      </p:pic>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1" name="Picture 7" descr="Картинки по запросу затоплення земель біля Дністра"/>
          <p:cNvPicPr>
            <a:picLocks noChangeAspect="1" noChangeArrowheads="1"/>
          </p:cNvPicPr>
          <p:nvPr/>
        </p:nvPicPr>
        <p:blipFill>
          <a:blip r:embed="rId3"/>
          <a:srcRect/>
          <a:stretch>
            <a:fillRect/>
          </a:stretch>
        </p:blipFill>
        <p:spPr bwMode="auto">
          <a:xfrm>
            <a:off x="0" y="4000504"/>
            <a:ext cx="7143800" cy="2451389"/>
          </a:xfrm>
          <a:prstGeom prst="rect">
            <a:avLst/>
          </a:prstGeom>
          <a:noFill/>
        </p:spPr>
      </p:pic>
      <p:pic>
        <p:nvPicPr>
          <p:cNvPr id="1032" name="Picture 8" descr="D:\Ігор\Писанина\Робота на конкурс (2) 2017 р\інформація\картинки\1467883295-1455.jpg"/>
          <p:cNvPicPr>
            <a:picLocks noChangeAspect="1" noChangeArrowheads="1"/>
          </p:cNvPicPr>
          <p:nvPr/>
        </p:nvPicPr>
        <p:blipFill>
          <a:blip r:embed="rId4"/>
          <a:srcRect/>
          <a:stretch>
            <a:fillRect/>
          </a:stretch>
        </p:blipFill>
        <p:spPr bwMode="auto">
          <a:xfrm>
            <a:off x="4619620" y="857232"/>
            <a:ext cx="4524380" cy="3429024"/>
          </a:xfrm>
          <a:prstGeom prst="rect">
            <a:avLst/>
          </a:prstGeom>
          <a:noFill/>
        </p:spPr>
      </p:pic>
      <p:pic>
        <p:nvPicPr>
          <p:cNvPr id="1034" name="Picture 10" descr="Картинки по запросу Дністровські стінки"/>
          <p:cNvPicPr>
            <a:picLocks noChangeAspect="1" noChangeArrowheads="1"/>
          </p:cNvPicPr>
          <p:nvPr/>
        </p:nvPicPr>
        <p:blipFill>
          <a:blip r:embed="rId5"/>
          <a:srcRect/>
          <a:stretch>
            <a:fillRect/>
          </a:stretch>
        </p:blipFill>
        <p:spPr bwMode="auto">
          <a:xfrm>
            <a:off x="6215074" y="4714884"/>
            <a:ext cx="2643174" cy="198238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00174"/>
          </a:xfrm>
        </p:spPr>
        <p:txBody>
          <a:bodyPr>
            <a:noAutofit/>
          </a:bodyPr>
          <a:lstStyle/>
          <a:p>
            <a:r>
              <a:rPr lang="uk-UA" sz="2000" dirty="0" smtClean="0">
                <a:latin typeface="Times New Roman" pitchFamily="18" charset="0"/>
                <a:cs typeface="Times New Roman" pitchFamily="18" charset="0"/>
              </a:rPr>
              <a:t>При споруджені </a:t>
            </a:r>
            <a:r>
              <a:rPr lang="uk-UA" sz="2000" b="1" dirty="0" smtClean="0">
                <a:latin typeface="Times New Roman" pitchFamily="18" charset="0"/>
                <a:cs typeface="Times New Roman" pitchFamily="18" charset="0"/>
              </a:rPr>
              <a:t>ГЕС-1</a:t>
            </a:r>
            <a:r>
              <a:rPr lang="uk-UA" sz="2000" dirty="0" smtClean="0">
                <a:latin typeface="Times New Roman" pitchFamily="18" charset="0"/>
                <a:cs typeface="Times New Roman" pitchFamily="18" charset="0"/>
              </a:rPr>
              <a:t>, біля с. Вістря </a:t>
            </a:r>
            <a:r>
              <a:rPr lang="uk-UA" sz="2000" dirty="0" err="1" smtClean="0">
                <a:latin typeface="Times New Roman" pitchFamily="18" charset="0"/>
                <a:cs typeface="Times New Roman" pitchFamily="18" charset="0"/>
              </a:rPr>
              <a:t>Монастириського</a:t>
            </a:r>
            <a:r>
              <a:rPr lang="uk-UA" sz="2000" dirty="0" smtClean="0">
                <a:latin typeface="Times New Roman" pitchFamily="18" charset="0"/>
                <a:cs typeface="Times New Roman" pitchFamily="18" charset="0"/>
              </a:rPr>
              <a:t> району Тернопільської області утворюється водосховище площею водного дзеркала 4,2 км</a:t>
            </a:r>
            <a:r>
              <a:rPr lang="uk-UA" sz="2000" baseline="30000" dirty="0" smtClean="0">
                <a:latin typeface="Times New Roman" pitchFamily="18" charset="0"/>
                <a:cs typeface="Times New Roman" pitchFamily="18" charset="0"/>
              </a:rPr>
              <a:t>2</a:t>
            </a:r>
            <a:r>
              <a:rPr lang="uk-UA" sz="2000" dirty="0" smtClean="0">
                <a:latin typeface="Times New Roman" pitchFamily="18" charset="0"/>
                <a:cs typeface="Times New Roman" pitchFamily="18" charset="0"/>
              </a:rPr>
              <a:t> (згідно перед проектних напрацювань). При цьому ймовірне підтоплення городів та будинків с. Вістря </a:t>
            </a:r>
            <a:r>
              <a:rPr lang="uk-UA" sz="2000" dirty="0" err="1" smtClean="0">
                <a:latin typeface="Times New Roman" pitchFamily="18" charset="0"/>
                <a:cs typeface="Times New Roman" pitchFamily="18" charset="0"/>
              </a:rPr>
              <a:t>Монастириського</a:t>
            </a:r>
            <a:r>
              <a:rPr lang="uk-UA" sz="2000" dirty="0" smtClean="0">
                <a:latin typeface="Times New Roman" pitchFamily="18" charset="0"/>
                <a:cs typeface="Times New Roman" pitchFamily="18" charset="0"/>
              </a:rPr>
              <a:t> району і с. </a:t>
            </a:r>
            <a:r>
              <a:rPr lang="uk-UA" sz="2000" dirty="0" err="1" smtClean="0">
                <a:latin typeface="Times New Roman" pitchFamily="18" charset="0"/>
                <a:cs typeface="Times New Roman" pitchFamily="18" charset="0"/>
              </a:rPr>
              <a:t>Смерклів</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Тлумачівського</a:t>
            </a:r>
            <a:r>
              <a:rPr lang="uk-UA" sz="2000" dirty="0" smtClean="0">
                <a:latin typeface="Times New Roman" pitchFamily="18" charset="0"/>
                <a:cs typeface="Times New Roman" pitchFamily="18" charset="0"/>
              </a:rPr>
              <a:t> району</a:t>
            </a:r>
            <a:endParaRPr lang="ru-RU" sz="2000" dirty="0">
              <a:latin typeface="Times New Roman" pitchFamily="18" charset="0"/>
              <a:cs typeface="Times New Roman" pitchFamily="18" charset="0"/>
            </a:endParaRPr>
          </a:p>
        </p:txBody>
      </p:sp>
      <p:pic>
        <p:nvPicPr>
          <p:cNvPr id="1026" name="Picture 2" descr="12484595_424201354454113_3964969181775549838_o"/>
          <p:cNvPicPr>
            <a:picLocks noChangeAspect="1" noChangeArrowheads="1"/>
          </p:cNvPicPr>
          <p:nvPr/>
        </p:nvPicPr>
        <p:blipFill>
          <a:blip r:embed="rId2"/>
          <a:srcRect/>
          <a:stretch>
            <a:fillRect/>
          </a:stretch>
        </p:blipFill>
        <p:spPr bwMode="auto">
          <a:xfrm>
            <a:off x="1" y="1357298"/>
            <a:ext cx="9144000" cy="5500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14422"/>
          </a:xfrm>
        </p:spPr>
        <p:txBody>
          <a:bodyPr>
            <a:noAutofit/>
          </a:bodyPr>
          <a:lstStyle/>
          <a:p>
            <a:r>
              <a:rPr lang="uk-UA" sz="2000" dirty="0" smtClean="0">
                <a:latin typeface="Times New Roman" pitchFamily="18" charset="0"/>
                <a:cs typeface="Times New Roman" pitchFamily="18" charset="0"/>
              </a:rPr>
              <a:t>При підпорі води на 8 м утворюється водосховище комплексного призначення площею 12,12 км</a:t>
            </a:r>
            <a:r>
              <a:rPr lang="uk-UA" sz="2000" baseline="30000" dirty="0" smtClean="0">
                <a:latin typeface="Times New Roman" pitchFamily="18" charset="0"/>
                <a:cs typeface="Times New Roman" pitchFamily="18" charset="0"/>
              </a:rPr>
              <a:t>2</a:t>
            </a:r>
            <a:r>
              <a:rPr lang="uk-UA" sz="2000" dirty="0" smtClean="0">
                <a:latin typeface="Times New Roman" pitchFamily="18" charset="0"/>
                <a:cs typeface="Times New Roman" pitchFamily="18" charset="0"/>
              </a:rPr>
              <a:t> споруди гідровузла </a:t>
            </a:r>
            <a:r>
              <a:rPr lang="uk-UA" sz="2000" b="1" dirty="0" smtClean="0">
                <a:latin typeface="Times New Roman" pitchFamily="18" charset="0"/>
                <a:cs typeface="Times New Roman" pitchFamily="18" charset="0"/>
              </a:rPr>
              <a:t>ГЕС-2</a:t>
            </a:r>
            <a:r>
              <a:rPr lang="uk-UA" sz="2000" dirty="0" smtClean="0">
                <a:latin typeface="Times New Roman" pitchFamily="18" charset="0"/>
                <a:cs typeface="Times New Roman" pitchFamily="18" charset="0"/>
              </a:rPr>
              <a:t>. Ймовірне затоплення городів  і будинків сіл </a:t>
            </a:r>
            <a:r>
              <a:rPr lang="uk-UA" sz="2000" dirty="0" err="1" smtClean="0">
                <a:latin typeface="Times New Roman" pitchFamily="18" charset="0"/>
                <a:cs typeface="Times New Roman" pitchFamily="18" charset="0"/>
              </a:rPr>
              <a:t>Возилів</a:t>
            </a:r>
            <a:r>
              <a:rPr lang="uk-UA" sz="2000" dirty="0" smtClean="0">
                <a:latin typeface="Times New Roman" pitchFamily="18" charset="0"/>
                <a:cs typeface="Times New Roman" pitchFamily="18" charset="0"/>
              </a:rPr>
              <a:t> і Набережне Бучацького району та сіл Сокирчин і Долина </a:t>
            </a:r>
            <a:r>
              <a:rPr lang="uk-UA" sz="2000" dirty="0" err="1" smtClean="0">
                <a:latin typeface="Times New Roman" pitchFamily="18" charset="0"/>
                <a:cs typeface="Times New Roman" pitchFamily="18" charset="0"/>
              </a:rPr>
              <a:t>Тлумачівського</a:t>
            </a:r>
            <a:r>
              <a:rPr lang="uk-UA" sz="2000" dirty="0" smtClean="0">
                <a:latin typeface="Times New Roman" pitchFamily="18" charset="0"/>
                <a:cs typeface="Times New Roman" pitchFamily="18" charset="0"/>
              </a:rPr>
              <a:t> району </a:t>
            </a:r>
            <a:endParaRPr lang="ru-RU" sz="2000" dirty="0">
              <a:latin typeface="Times New Roman" pitchFamily="18" charset="0"/>
              <a:cs typeface="Times New Roman" pitchFamily="18" charset="0"/>
            </a:endParaRPr>
          </a:p>
        </p:txBody>
      </p:sp>
      <p:pic>
        <p:nvPicPr>
          <p:cNvPr id="2050" name="Picture 2" descr="12039384_424201511120764_5123811147164374835_n"/>
          <p:cNvPicPr>
            <a:picLocks noChangeAspect="1" noChangeArrowheads="1"/>
          </p:cNvPicPr>
          <p:nvPr/>
        </p:nvPicPr>
        <p:blipFill>
          <a:blip r:embed="rId2"/>
          <a:srcRect/>
          <a:stretch>
            <a:fillRect/>
          </a:stretch>
        </p:blipFill>
        <p:spPr bwMode="auto">
          <a:xfrm>
            <a:off x="-2093" y="1214422"/>
            <a:ext cx="9146094" cy="5643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01156" cy="857232"/>
          </a:xfrm>
        </p:spPr>
        <p:txBody>
          <a:bodyPr>
            <a:noAutofit/>
          </a:bodyPr>
          <a:lstStyle/>
          <a:p>
            <a:r>
              <a:rPr lang="uk-UA" sz="2000" dirty="0" smtClean="0">
                <a:latin typeface="Times New Roman" pitchFamily="18" charset="0"/>
                <a:cs typeface="Times New Roman" pitchFamily="18" charset="0"/>
              </a:rPr>
              <a:t>При споруджені </a:t>
            </a:r>
            <a:r>
              <a:rPr lang="uk-UA" sz="2000" b="1" dirty="0" smtClean="0">
                <a:latin typeface="Times New Roman" pitchFamily="18" charset="0"/>
                <a:cs typeface="Times New Roman" pitchFamily="18" charset="0"/>
              </a:rPr>
              <a:t>ГЕС-3</a:t>
            </a:r>
            <a:r>
              <a:rPr lang="uk-UA" sz="2000" dirty="0" smtClean="0">
                <a:latin typeface="Times New Roman" pitchFamily="18" charset="0"/>
                <a:cs typeface="Times New Roman" pitchFamily="18" charset="0"/>
              </a:rPr>
              <a:t> біля с. </a:t>
            </a:r>
            <a:r>
              <a:rPr lang="uk-UA" sz="2000" dirty="0" err="1" smtClean="0">
                <a:latin typeface="Times New Roman" pitchFamily="18" charset="0"/>
                <a:cs typeface="Times New Roman" pitchFamily="18" charset="0"/>
              </a:rPr>
              <a:t>Литячі</a:t>
            </a:r>
            <a:r>
              <a:rPr lang="uk-UA" sz="2000" dirty="0" smtClean="0">
                <a:latin typeface="Times New Roman" pitchFamily="18" charset="0"/>
                <a:cs typeface="Times New Roman" pitchFamily="18" charset="0"/>
              </a:rPr>
              <a:t> утворюється водосховище площею 6,61 км</a:t>
            </a:r>
            <a:r>
              <a:rPr lang="uk-UA" sz="2000" baseline="30000" dirty="0" smtClean="0">
                <a:latin typeface="Times New Roman" pitchFamily="18" charset="0"/>
                <a:cs typeface="Times New Roman" pitchFamily="18" charset="0"/>
              </a:rPr>
              <a:t>2</a:t>
            </a:r>
            <a:r>
              <a:rPr lang="uk-UA" sz="2000" dirty="0" smtClean="0">
                <a:latin typeface="Times New Roman" pitchFamily="18" charset="0"/>
                <a:cs typeface="Times New Roman" pitchFamily="18" charset="0"/>
              </a:rPr>
              <a:t> . При цьому ймовірне підтоплення городів та будинків с. Хмелева </a:t>
            </a:r>
            <a:r>
              <a:rPr lang="uk-UA" sz="2000" dirty="0" err="1" smtClean="0">
                <a:latin typeface="Times New Roman" pitchFamily="18" charset="0"/>
                <a:cs typeface="Times New Roman" pitchFamily="18" charset="0"/>
              </a:rPr>
              <a:t>Городенківського</a:t>
            </a:r>
            <a:r>
              <a:rPr lang="uk-UA" sz="2000" dirty="0" smtClean="0">
                <a:latin typeface="Times New Roman" pitchFamily="18" charset="0"/>
                <a:cs typeface="Times New Roman" pitchFamily="18" charset="0"/>
              </a:rPr>
              <a:t> району</a:t>
            </a:r>
            <a:endParaRPr lang="ru-RU" sz="2000" dirty="0">
              <a:latin typeface="Times New Roman" pitchFamily="18" charset="0"/>
              <a:cs typeface="Times New Roman" pitchFamily="18" charset="0"/>
            </a:endParaRPr>
          </a:p>
        </p:txBody>
      </p:sp>
      <p:pic>
        <p:nvPicPr>
          <p:cNvPr id="3074" name="Picture 2" descr="600377_424201004454148_3740852022390884607_n"/>
          <p:cNvPicPr>
            <a:picLocks noChangeAspect="1" noChangeArrowheads="1"/>
          </p:cNvPicPr>
          <p:nvPr/>
        </p:nvPicPr>
        <p:blipFill>
          <a:blip r:embed="rId2"/>
          <a:srcRect/>
          <a:stretch>
            <a:fillRect/>
          </a:stretch>
        </p:blipFill>
        <p:spPr bwMode="auto">
          <a:xfrm>
            <a:off x="0" y="928671"/>
            <a:ext cx="9144000"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891</Words>
  <Application>Microsoft Office PowerPoint</Application>
  <PresentationFormat>Экран (4:3)</PresentationFormat>
  <Paragraphs>139</Paragraphs>
  <Slides>14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Arial Black</vt:lpstr>
      <vt:lpstr>Calibri</vt:lpstr>
      <vt:lpstr>Times New Roman</vt:lpstr>
      <vt:lpstr>Тема Office</vt:lpstr>
      <vt:lpstr>СУПЕРЕЧНОСТІ ТА ЕКОЛОГІЧНІ РИЗИКИ ПРОЕКТУ БУДІВНИЦТВА ДНІСТРОВСЬКОГО КАСКАДУ ГЕС</vt:lpstr>
      <vt:lpstr>Наукова новизна роботи полягає у тому, що вперше:   - проаналізовано та узагальнено законодавчі передумови проектування каскаду Дністровських ГЕС;  - виокремлено, систематизовано та доповнено інформацію про екологічні  ризики можливого будівництва ГЕС в межах НПП «Дністровський каньйон»;    - визначено масштаби та наслідки впливу каскаду ГЕС на природні комплекси НПП «Дністровський каньйон»;  - запропоновано напрямки розвитку альтернативної енергетики у середньому Подністер`ї.   АКТУАЛЬНІСТЬ:  проект каскаду Дністровських ГЕС пов’язаний із ризиками незворотних змін екологічної системи річки Дністер, ландшафтів, унікального мікроклімату, гідрологічного режиму, затоплення значних територій; спотворення унікального природного об’єкту, що входить до ПЗФ України (НПП «Дністровський каньйон»), одного із переможців конкурсу 7 природних чудес України та кандидата на входження у склад загальноєвропейської Смарагдової мережі.  </vt:lpstr>
      <vt:lpstr>Нормативно-правова база проектування Дністровського каскаду ГЕС</vt:lpstr>
      <vt:lpstr>Основні характеристики каскаду Дністровських ГЕС</vt:lpstr>
      <vt:lpstr>Презентация PowerPoint</vt:lpstr>
      <vt:lpstr>Екологічний ризик затоплення цінних земельних угідь (заплав, пасовищ, сіножатей, городів та приватних домогосподарств)</vt:lpstr>
      <vt:lpstr>При споруджені ГЕС-1, біля с. Вістря Монастириського району Тернопільської області утворюється водосховище площею водного дзеркала 4,2 км2 (згідно перед проектних напрацювань). При цьому ймовірне підтоплення городів та будинків с. Вістря Монастириського району і с. Смерклів Тлумачівського району</vt:lpstr>
      <vt:lpstr>При підпорі води на 8 м утворюється водосховище комплексного призначення площею 12,12 км2 споруди гідровузла ГЕС-2. Ймовірне затоплення городів  і будинків сіл Возилів і Набережне Бучацького району та сіл Сокирчин і Долина Тлумачівського району </vt:lpstr>
      <vt:lpstr>При споруджені ГЕС-3 біля с. Литячі утворюється водосховище площею 6,61 км2 . При цьому ймовірне підтоплення городів та будинків с. Хмелева Городенківського району</vt:lpstr>
      <vt:lpstr>При споруджені ГЕС-4, біля с. Зелений Гай утворюється водосховище площею 5,21 км2. При цьому ймовірне підтоплення городів та будинків сіл Іване Золоте Заліщицького району та Городниця і Передівання  Городенківського району </vt:lpstr>
      <vt:lpstr>При споруджені ГЕС-5, біля с. Брідок утворюється водосховище площею 9,74 км2. При цьому ймовірне підтоплення городів та будинків сіл Синьків та Зозулинці Заліщицького району</vt:lpstr>
      <vt:lpstr>При споруджені ГЕС-6, біля с. Устя утворюється водосховище на площі 8,71 км2 . Ймовірне підтоплення городів та будинків сіл Горошова Борщівського району та Колодрібка Заліщицького району</vt:lpstr>
      <vt:lpstr>Альтернатива Дністровським ГЕС</vt:lpstr>
      <vt:lpstr>ВИСНОВКИ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СУПЕРЕЧНОСТІ ТА ЕКОЛОГІЧНІ РИЗИКИ ПРОЕКТУ БУДІВНИЦТВА ДНІСТРОВСЬКОГО КАСКАДУ ГЕС</dc:title>
  <cp:lastModifiedBy>Taras</cp:lastModifiedBy>
  <cp:revision>37</cp:revision>
  <dcterms:modified xsi:type="dcterms:W3CDTF">2017-05-16T13:33:52Z</dcterms:modified>
</cp:coreProperties>
</file>