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18"/>
  </p:notesMasterIdLst>
  <p:sldIdLst>
    <p:sldId id="256" r:id="rId2"/>
    <p:sldId id="258" r:id="rId3"/>
    <p:sldId id="260" r:id="rId4"/>
    <p:sldId id="278" r:id="rId5"/>
    <p:sldId id="279" r:id="rId6"/>
    <p:sldId id="261" r:id="rId7"/>
    <p:sldId id="281" r:id="rId8"/>
    <p:sldId id="262" r:id="rId9"/>
    <p:sldId id="282" r:id="rId10"/>
    <p:sldId id="283" r:id="rId11"/>
    <p:sldId id="263" r:id="rId12"/>
    <p:sldId id="265" r:id="rId13"/>
    <p:sldId id="284" r:id="rId14"/>
    <p:sldId id="285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2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>
        <p:scale>
          <a:sx n="71" d="100"/>
          <a:sy n="71" d="100"/>
        </p:scale>
        <p:origin x="-2748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1B80-EF4A-42DE-BD43-DEABE5FF7E82}" type="datetimeFigureOut">
              <a:rPr lang="uk-UA" smtClean="0"/>
              <a:t>02.08.2017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36B3-C827-4CE8-A99E-AF21CB5A3D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211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16A832-8B8F-4574-A29E-1878B2966AC1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09400-2163-4EB8-B4E5-3D539FA05907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129A2-817B-4B1B-8EC8-83A5BB99818A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111-FDC2-4DA3-8B09-A51DD9F5FD37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7EB77-3EF0-4632-9184-076FDA2DEC2C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A24BF-0460-4D3D-816A-433E9230A4C6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1A53A-C835-461E-95C6-B452CAA404D0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B0944-2576-4FCB-832C-30213C5233A5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A03DD-AF42-4A58-ACE2-8A81F43CE205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2FE3F-3366-4CF7-9EAC-5D23A756C32C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E3F3F-F33E-46B1-B616-A66CAB31574D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2">
              <a:lumMod val="20000"/>
              <a:lumOff val="8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7B54FD-3A29-422E-A44F-82C65C9FDA94}" type="datetime1">
              <a:rPr lang="ru-RU" smtClean="0"/>
              <a:t>02.08.2017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7732" y="548680"/>
            <a:ext cx="4536504" cy="2520280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en-US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 </a:t>
            </a:r>
            <a:r>
              <a:rPr lang="uk-UA" sz="2000" b="1" cap="none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 </a:t>
            </a:r>
            <a: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ТЕПЛО-  </a:t>
            </a:r>
            <a:r>
              <a:rPr lang="uk-UA" sz="2000" b="1" cap="none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ГАРЯЧОМУ </a:t>
            </a:r>
            <a:r>
              <a:rPr lang="uk-UA" sz="2000" b="1" cap="none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ВОДОПОСТАЧАННІ </a:t>
            </a:r>
            <a:r>
              <a:rPr lang="en-US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</a:t>
            </a:r>
            <a:r>
              <a:rPr lang="uk-UA" sz="2000" b="1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СЬКІЙ ОБЛАСТІ</a:t>
            </a:r>
            <a:r>
              <a:rPr lang="uk-UA" sz="28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00B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opi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54560"/>
            <a:ext cx="1452766" cy="10801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76" y="5346498"/>
            <a:ext cx="1321356" cy="10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72080"/>
            <a:ext cx="1296144" cy="11057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9" y="5272710"/>
            <a:ext cx="1679381" cy="10562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0814" y="40050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Чебан Марина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Георгіївна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3039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824" y="-2600325"/>
            <a:ext cx="43962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k1\Desktop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66" y="130243"/>
            <a:ext cx="4066464" cy="52265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1224" y="116632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заміщення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викопного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80861"/>
              </p:ext>
            </p:extLst>
          </p:nvPr>
        </p:nvGraphicFramePr>
        <p:xfrm>
          <a:off x="1043610" y="1484784"/>
          <a:ext cx="7920877" cy="49471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04254"/>
                <a:gridCol w="1212413"/>
                <a:gridCol w="1201148"/>
                <a:gridCol w="1134417"/>
                <a:gridCol w="934226"/>
                <a:gridCol w="1134419"/>
              </a:tblGrid>
              <a:tr h="455524">
                <a:tc rowSpan="2"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Показники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1515745" marR="151574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Роки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555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0345" marR="22034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2128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2128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2128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1938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589">
                <a:tc>
                  <a:txBody>
                    <a:bodyPr/>
                    <a:lstStyle/>
                    <a:p>
                      <a:pPr marL="65405" marR="6477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Використано палива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5405" marR="6477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 виробничо-</a:t>
                      </a:r>
                    </a:p>
                    <a:p>
                      <a:pPr marL="65405" marR="6477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експлуатаційні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потреби та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комунально-побутові </a:t>
                      </a:r>
                    </a:p>
                    <a:p>
                      <a:pPr marL="65405" marR="6477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потреби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, тис.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 у. п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0345" marR="22098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1266,5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2555" marR="1219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1230,4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2555" marR="1219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1215,1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2555" marR="1219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1137,7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2555" marR="1206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1027,1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68">
                <a:tc>
                  <a:txBody>
                    <a:bodyPr/>
                    <a:lstStyle/>
                    <a:p>
                      <a:pPr marL="6540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Доступний потенціал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540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побічної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продукції,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540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тис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 у. п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113,9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2192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173,2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2192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302,6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2192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281,6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2065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131,3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515">
                <a:tc>
                  <a:txBody>
                    <a:bodyPr/>
                    <a:lstStyle/>
                    <a:p>
                      <a:pPr marL="6540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Частка викопного палива,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540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яку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може замінити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540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побічна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продукція рослинництва, %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8,99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21920" algn="ctr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14,08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21920" algn="ctr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24,90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21920" algn="ctr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24,75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20650" algn="ctr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12,79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13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116632"/>
            <a:ext cx="70567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Для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Житомирської області </a:t>
            </a:r>
            <a:r>
              <a:rPr lang="uk-UA" dirty="0" smtClean="0">
                <a:solidFill>
                  <a:srgbClr val="002060"/>
                </a:solidFill>
              </a:rPr>
              <a:t>найдоцільнішим </a:t>
            </a:r>
            <a:r>
              <a:rPr lang="uk-UA" dirty="0">
                <a:solidFill>
                  <a:srgbClr val="002060"/>
                </a:solidFill>
              </a:rPr>
              <a:t>є  </a:t>
            </a:r>
            <a:r>
              <a:rPr lang="uk-UA" dirty="0" smtClean="0">
                <a:solidFill>
                  <a:srgbClr val="002060"/>
                </a:solidFill>
              </a:rPr>
              <a:t>вирощування таких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енергетичних рослин</a:t>
            </a:r>
            <a:r>
              <a:rPr lang="uk-UA" dirty="0" smtClean="0">
                <a:solidFill>
                  <a:srgbClr val="002060"/>
                </a:solidFill>
              </a:rPr>
              <a:t>, як енергетична верба, тополя та </a:t>
            </a:r>
            <a:r>
              <a:rPr lang="uk-UA" dirty="0" smtClean="0">
                <a:solidFill>
                  <a:srgbClr val="002060"/>
                </a:solidFill>
              </a:rPr>
              <a:t>міскантус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Значного поширення в Україні набула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енергетична верба</a:t>
            </a:r>
            <a:r>
              <a:rPr lang="uk-UA" dirty="0" smtClean="0">
                <a:solidFill>
                  <a:srgbClr val="002060"/>
                </a:solidFill>
              </a:rPr>
              <a:t> як основна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культура </a:t>
            </a:r>
            <a:r>
              <a:rPr lang="uk-UA" dirty="0">
                <a:solidFill>
                  <a:srgbClr val="002060"/>
                </a:solidFill>
              </a:rPr>
              <a:t>для виробництва твердого </a:t>
            </a:r>
            <a:r>
              <a:rPr lang="uk-UA" dirty="0" smtClean="0">
                <a:solidFill>
                  <a:srgbClr val="002060"/>
                </a:solidFill>
              </a:rPr>
              <a:t>палива.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907704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3853" y="1316961"/>
            <a:ext cx="7938627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00" b="1" dirty="0" smtClean="0">
              <a:solidFill>
                <a:srgbClr val="475A8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000" b="1" dirty="0" smtClean="0">
                <a:solidFill>
                  <a:srgbClr val="475A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uk-UA" sz="2000" b="1" dirty="0">
                <a:solidFill>
                  <a:srgbClr val="475A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 екологічної верби</a:t>
            </a:r>
            <a:r>
              <a:rPr lang="uk-UA" sz="2000" b="1" dirty="0" smtClean="0">
                <a:solidFill>
                  <a:srgbClr val="475A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плантації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енергетичної верби є природними фільтрами для видалення відходів агропромислового виробництва, </a:t>
            </a:r>
            <a:r>
              <a:rPr lang="uk-UA" sz="2000" dirty="0" smtClean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їх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як буферні зони;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 є природним фільтром для очищення ґрунтів від пестицидів та важких металів;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плантацій дає 6 т листя восени, тобто </a:t>
            </a:r>
            <a:r>
              <a:rPr lang="en-US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60–80%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 речовин повертаються в ґрунт разом з опалим листям;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рекультивації плантацій після </a:t>
            </a:r>
            <a:r>
              <a:rPr lang="uk-UA" sz="2000" dirty="0" smtClean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з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 </a:t>
            </a:r>
            <a:r>
              <a:rPr lang="uk-UA" sz="2000" dirty="0" smtClean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неглибоку кореневу систему;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застосовують у протиерозійних заходах для зміцнення ґрунтів;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м/рік, урожайність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10–12 т/га сухої біомаси, за сприятливих умов урожай може досягати 30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20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т/га сухої біомаси;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згоряння біомаси на електростанціях або в котлах                 в атмосферу викидається тільки та кількість СО</a:t>
            </a:r>
            <a:r>
              <a:rPr lang="uk-UA" sz="1050" dirty="0" smtClean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була поглинута рослиною в період росту.</a:t>
            </a:r>
            <a:endParaRPr lang="uk-UA" sz="2000" dirty="0">
              <a:solidFill>
                <a:srgbClr val="475A8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69262"/>
              </p:ext>
            </p:extLst>
          </p:nvPr>
        </p:nvGraphicFramePr>
        <p:xfrm>
          <a:off x="1187624" y="0"/>
          <a:ext cx="7776864" cy="63730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776864"/>
              </a:tblGrid>
              <a:tr h="1440160">
                <a:tc>
                  <a:txBody>
                    <a:bodyPr/>
                    <a:lstStyle/>
                    <a:p>
                      <a:r>
                        <a:rPr lang="uk-UA" sz="2200" b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Попільнянському, Чуднівському, Ружинському, Андрушівському та Любарському районах потреба в сировині для виробництва тепла забезпечується </a:t>
                      </a:r>
                      <a:r>
                        <a:rPr lang="uk-UA" sz="22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рахунок використання побічної продукції рослинництва</a:t>
                      </a:r>
                      <a:r>
                        <a:rPr lang="uk-UA" sz="2200" b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2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86590">
                <a:tc>
                  <a:txBody>
                    <a:bodyPr/>
                    <a:lstStyle/>
                    <a:p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Нижчий 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потенціал побічної продукції рослинництва в деяких районах Житомирської області  (Новоград-Волинський, Бердичівський, Брусилівський, Коростишівський, Романівський, Черняхівський, Житомирський, Баранівський, Ємільчинський, Радомишльський, Народицький, Овруцький, Лугинський, Олевський, Малинський, Коростенський,  Червоноармійський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uk-UA" sz="22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 </a:t>
                      </a:r>
                      <a:r>
                        <a:rPr lang="uk-UA" sz="22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компенсувати за рахунок вирощування енергетичних культур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uk-UA" sz="2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59225">
                <a:tc>
                  <a:txBody>
                    <a:bodyPr/>
                    <a:lstStyle/>
                    <a:p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потенціал сировини для отримання теплової енергії (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побічна 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рослинництва та енергетичні культури) становитиме в середньому 293,6 тис. 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умовного палива на рік, що 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дасть змогу </a:t>
                      </a:r>
                      <a:r>
                        <a:rPr lang="uk-UA" sz="22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замістити до 28,6% </a:t>
                      </a:r>
                      <a:r>
                        <a:rPr lang="uk-UA" sz="22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 </a:t>
                      </a:r>
                      <a:r>
                        <a:rPr lang="uk-UA" sz="22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палива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що 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витрачається в 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Житомирській області </a:t>
                      </a:r>
                      <a:r>
                        <a:rPr lang="uk-UA" sz="22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виробничо-експлуатаційні потреби та комунально-побутові потреби</a:t>
                      </a:r>
                      <a:r>
                        <a:rPr lang="uk-UA" sz="2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60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3450" y="4581128"/>
            <a:ext cx="78980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Площі малопродуктивних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земель, на яких спостерігаються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деградаційні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ріллі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uk-UA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Площі малопродуктивних земель, на яких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вирощувати енергетичні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рослини, становлять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тис.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56007"/>
              </p:ext>
            </p:extLst>
          </p:nvPr>
        </p:nvGraphicFramePr>
        <p:xfrm>
          <a:off x="1141149" y="1256566"/>
          <a:ext cx="7781801" cy="2886374"/>
        </p:xfrm>
        <a:graphic>
          <a:graphicData uri="http://schemas.openxmlformats.org/drawingml/2006/table">
            <a:tbl>
              <a:tblPr firstRow="1" firstCol="1" bandRow="1"/>
              <a:tblGrid>
                <a:gridCol w="598108"/>
                <a:gridCol w="700457"/>
                <a:gridCol w="598108"/>
                <a:gridCol w="700457"/>
                <a:gridCol w="598108"/>
                <a:gridCol w="700457"/>
                <a:gridCol w="598108"/>
                <a:gridCol w="700457"/>
                <a:gridCol w="598108"/>
                <a:gridCol w="599707"/>
                <a:gridCol w="700457"/>
                <a:gridCol w="689269"/>
              </a:tblGrid>
              <a:tr h="10093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Перезво-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ложення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Заболо-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чення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Підкис-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лення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Ерозія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Дефляція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Радіоак-тивне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забруднен</a:t>
                      </a: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-ня</a:t>
                      </a:r>
                      <a:endParaRPr lang="uk-UA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88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8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36804" y="2772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стан орних земель Житомирської області за проявом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деградаційних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55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Номер слайда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pic>
        <p:nvPicPr>
          <p:cNvPr id="4098" name="Picture 2" descr="\\Oksana-m-pc\мои документы\2017\Заходи\КС Житомир\матеріали\част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" y="0"/>
            <a:ext cx="9023086" cy="6858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EFD1"/>
            </a:gs>
            <a:gs pos="89000">
              <a:srgbClr val="F8EDD3"/>
            </a:gs>
            <a:gs pos="46000">
              <a:srgbClr val="FFEFD1"/>
            </a:gs>
            <a:gs pos="9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7664" y="404664"/>
            <a:ext cx="698477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Використання біоенергетичних технологій дасть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змогу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поліпшити екологічну ситуацію в регіоні;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uk-UA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підвищити рівень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виробництва енергоносіїв з відновлюваних джерел енергії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відповідно до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вимог Європейського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Союзу. Це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створить сприятливі умови для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залучення інвестицій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відновлювану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енергетику; </a:t>
            </a:r>
            <a:endParaRPr lang="uk-UA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uk-UA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поліпшити технічний стан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теплоенергетики області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та,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 наслідок,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підвищити  надійність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якість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послуг,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надаються 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споживачам;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uk-UA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знизити витрати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природного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газу.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uk-UA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7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1"/>
            <a:ext cx="7776864" cy="6047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ПРОПОЗИЦІЇ:</a:t>
            </a:r>
          </a:p>
          <a:p>
            <a:pPr algn="ctr"/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рівень:</a:t>
            </a:r>
          </a:p>
          <a:p>
            <a:endParaRPr lang="uk-UA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 Регіональну програму використання біоенергетичних технологій у тепло- та гарячому водопостачанні в Житомирській області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роки.</a:t>
            </a:r>
          </a:p>
          <a:p>
            <a:pPr indent="-3429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План дій щодо виконання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тепло- 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гарячому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Житомирькій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рівень:</a:t>
            </a:r>
          </a:p>
          <a:p>
            <a:endParaRPr lang="uk-UA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Поширити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використання біоенергетичних технологій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територіях сіл, селищ, міст, районів області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Здійснити аналіз земель населених пунктів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 можливості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 на них енергетичних рослин.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рівень: </a:t>
            </a:r>
          </a:p>
          <a:p>
            <a:endParaRPr lang="uk-UA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 Розробити та запровадити фінансові механізми  для стимулювання використання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 технологій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гарячому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3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8600"/>
            <a:ext cx="7128792" cy="6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ПРОБЛЕМИ, ЯКІ МОЖ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розв'язати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використовуючи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БІОЕНЕРГЕТИЧНі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ТЕХНОЛОГІї</a:t>
            </a:r>
            <a:endParaRPr lang="uk-UA" sz="1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87624" y="836713"/>
            <a:ext cx="7200800" cy="3240359"/>
          </a:xfrm>
          <a:pattFill prst="pct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безсистемне зростання цін на основний енергетичний ресурс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ПРИРОДНИЙ ГАЗ.</a:t>
            </a:r>
          </a:p>
          <a:p>
            <a:pPr marL="82296" indent="0"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Незадовільний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та технічний стан підприємств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теплопостачання потребує нових інвестицій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  вдосконалення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 ефективності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теплопостачання.</a:t>
            </a:r>
          </a:p>
          <a:p>
            <a:pPr marL="82296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изька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енергоефективність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теплоенергетичному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викопних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19" y="5046965"/>
            <a:ext cx="2304255" cy="164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4057418"/>
            <a:ext cx="257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spc="50" dirty="0">
                <a:ln w="11430">
                  <a:solidFill>
                    <a:srgbClr val="1812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ВИКОРИСТАННЯ </a:t>
            </a:r>
          </a:p>
          <a:p>
            <a:pPr lvl="0" algn="ctr"/>
            <a:r>
              <a:rPr lang="uk-UA" sz="1600" b="1" spc="50" dirty="0">
                <a:ln w="11430">
                  <a:solidFill>
                    <a:srgbClr val="1812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БІОЕНЕРГЕТИЧНИХ </a:t>
            </a:r>
          </a:p>
          <a:p>
            <a:pPr lvl="0" algn="ctr"/>
            <a:r>
              <a:rPr lang="uk-UA" sz="1600" b="1" spc="50" dirty="0">
                <a:ln w="11430">
                  <a:solidFill>
                    <a:srgbClr val="1812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ТЕХНОЛОГІЙ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995678"/>
            <a:ext cx="51480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дасть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змогу замінити дорогий природний газ енергією з відновлюваних джерел та зменшити шкідливі викиди в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атмосферу;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sz="3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сприятиме переходу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від традиційної системи централізованого теплопостачання в населених пунктах до сучасної та ефективної системи, що передбачає використання доступних місцевих видів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палива.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7829" y="4766772"/>
            <a:ext cx="6397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520440" cy="5069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 завдання:</a:t>
            </a:r>
            <a:endParaRPr lang="uk-UA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 варіантів використання біомаси з метою їх введення в енергобаланс області;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 придатних місць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 для вирощування енергетичних порід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швидкорослих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 (енергетична верба, енергетична тополя);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необхідних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інвестицій.</a:t>
            </a:r>
            <a:endParaRPr lang="uk-UA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3888432" cy="5141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апрями розвитку </a:t>
            </a:r>
            <a:r>
              <a:rPr lang="uk-UA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біоенергетики:</a:t>
            </a:r>
            <a:endParaRPr lang="uk-UA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 енергокомплексів на основі використання біомаси для приватних будинків, садиб     та окремих виробництв;</a:t>
            </a:r>
          </a:p>
          <a:p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котелень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бюджетних установ на біопаливо;</a:t>
            </a:r>
          </a:p>
          <a:p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відходів лісогосподарства та сільського господарства  як біомаси.</a:t>
            </a:r>
          </a:p>
          <a:p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259632" y="0"/>
            <a:ext cx="7488832" cy="1484784"/>
          </a:xfrm>
          <a:prstGeom prst="foldedCorner">
            <a:avLst/>
          </a:prstGeom>
          <a:gradFill>
            <a:gsLst>
              <a:gs pos="36000">
                <a:srgbClr val="FFEFD1"/>
              </a:gs>
              <a:gs pos="95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Мета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і завдання 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розвитку біоенергетики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повністю відповідають пріоритетам Національної енергетичної стратегії України до 2030 року, </a:t>
            </a:r>
            <a:endParaRPr lang="uk-UA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особливо в частині 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енергоощадності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та зменшення споживання природного газу 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шляхом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використання 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альтернативних</a:t>
            </a: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джерел енергії, захисту навколишнього середовища через зменшення викидів парникових газів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93296"/>
            <a:ext cx="3744416" cy="6678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5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в умовному паливі, теплоенергії для опалення об'єктів ЖКГ та бюджетної сфери в Житомирській області</a:t>
            </a:r>
            <a:endParaRPr lang="uk-UA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Oksana-m-pc\мои документы\2017\Заходи\КС Житомир\матеріали\потреба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" y="792702"/>
            <a:ext cx="9036496" cy="600670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103" y="54452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1120" indent="40386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Переважна</a:t>
            </a: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більшість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теплогенеруючого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обладнання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бюджетної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сфери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працює</a:t>
            </a:r>
            <a:r>
              <a:rPr lang="ru-RU" sz="1600" b="1" dirty="0">
                <a:latin typeface="Times New Roman"/>
                <a:ea typeface="Times New Roman"/>
              </a:rPr>
              <a:t> на твердому </a:t>
            </a:r>
            <a:r>
              <a:rPr lang="ru-RU" sz="1600" b="1" dirty="0">
                <a:latin typeface="Times New Roman"/>
                <a:ea typeface="Times New Roman"/>
              </a:rPr>
              <a:t>паливі</a:t>
            </a:r>
            <a:r>
              <a:rPr lang="ru-RU" sz="1600" b="1" dirty="0">
                <a:latin typeface="Times New Roman"/>
                <a:ea typeface="Times New Roman"/>
              </a:rPr>
              <a:t>. </a:t>
            </a:r>
            <a:r>
              <a:rPr lang="en-US" sz="1600" b="1" dirty="0" smtClean="0">
                <a:latin typeface="Times New Roman"/>
                <a:ea typeface="Times New Roman"/>
              </a:rPr>
              <a:t>Споживання</a:t>
            </a:r>
            <a:r>
              <a:rPr lang="en-US" sz="1600" b="1" dirty="0" smtClean="0">
                <a:latin typeface="Times New Roman"/>
                <a:ea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</a:rPr>
              <a:t>твердого</a:t>
            </a:r>
            <a:r>
              <a:rPr lang="en-US" sz="1600" b="1" dirty="0">
                <a:latin typeface="Times New Roman"/>
                <a:ea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</a:rPr>
              <a:t>палива</a:t>
            </a:r>
            <a:r>
              <a:rPr lang="en-US" sz="1600" b="1" dirty="0">
                <a:latin typeface="Times New Roman"/>
                <a:ea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</a:rPr>
              <a:t>для</a:t>
            </a:r>
            <a:r>
              <a:rPr lang="en-US" sz="1600" b="1" dirty="0">
                <a:latin typeface="Times New Roman"/>
                <a:ea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</a:rPr>
              <a:t>бюджетної</a:t>
            </a:r>
            <a:r>
              <a:rPr lang="en-US" sz="1600" b="1" dirty="0">
                <a:latin typeface="Times New Roman"/>
                <a:ea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</a:rPr>
              <a:t>сфери</a:t>
            </a:r>
            <a:r>
              <a:rPr lang="en-US" sz="1600" b="1" dirty="0">
                <a:latin typeface="Times New Roman"/>
                <a:ea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</a:rPr>
              <a:t>становить</a:t>
            </a:r>
            <a:r>
              <a:rPr lang="en-US" sz="1600" b="1" dirty="0">
                <a:latin typeface="Times New Roman"/>
                <a:ea typeface="Times New Roman"/>
              </a:rPr>
              <a:t> </a:t>
            </a:r>
            <a:r>
              <a:rPr lang="en-US" sz="1600" b="1" dirty="0" smtClean="0">
                <a:latin typeface="Times New Roman"/>
                <a:ea typeface="Times New Roman"/>
              </a:rPr>
              <a:t> </a:t>
            </a:r>
            <a:endParaRPr lang="en-US" sz="1600" b="1" dirty="0" smtClean="0">
              <a:latin typeface="Times New Roman"/>
              <a:ea typeface="Times New Roman"/>
            </a:endParaRPr>
          </a:p>
          <a:p>
            <a:pPr marL="71120" marR="71120" indent="403860" algn="ctr">
              <a:lnSpc>
                <a:spcPct val="150000"/>
              </a:lnSpc>
              <a:spcAft>
                <a:spcPts val="0"/>
              </a:spcAft>
            </a:pPr>
            <a:r>
              <a:rPr lang="en-US" sz="1600" b="1" dirty="0" smtClean="0">
                <a:latin typeface="Times New Roman"/>
                <a:ea typeface="Times New Roman"/>
              </a:rPr>
              <a:t>21 </a:t>
            </a:r>
            <a:r>
              <a:rPr lang="en-US" sz="1600" b="1" dirty="0">
                <a:latin typeface="Times New Roman"/>
                <a:ea typeface="Times New Roman"/>
              </a:rPr>
              <a:t>949,11 </a:t>
            </a:r>
            <a:r>
              <a:rPr lang="en-US" sz="1600" b="1" dirty="0" smtClean="0">
                <a:latin typeface="Times New Roman"/>
                <a:ea typeface="Times New Roman"/>
              </a:rPr>
              <a:t>т</a:t>
            </a:r>
            <a:r>
              <a:rPr lang="uk-UA" sz="1600" b="1" dirty="0" smtClean="0">
                <a:latin typeface="Times New Roman"/>
                <a:ea typeface="Times New Roman"/>
              </a:rPr>
              <a:t>.</a:t>
            </a:r>
            <a:r>
              <a:rPr lang="en-US" sz="1600" b="1" dirty="0" smtClean="0">
                <a:latin typeface="Times New Roman"/>
                <a:ea typeface="Times New Roman"/>
              </a:rPr>
              <a:t>у</a:t>
            </a:r>
            <a:r>
              <a:rPr lang="uk-UA" sz="1600" b="1" dirty="0" smtClean="0">
                <a:latin typeface="Times New Roman"/>
                <a:ea typeface="Times New Roman"/>
              </a:rPr>
              <a:t>.</a:t>
            </a:r>
            <a:r>
              <a:rPr lang="en-US" sz="1600" b="1" dirty="0" smtClean="0">
                <a:latin typeface="Times New Roman"/>
                <a:ea typeface="Times New Roman"/>
              </a:rPr>
              <a:t>п</a:t>
            </a:r>
            <a:r>
              <a:rPr lang="uk-UA" sz="1600" b="1" dirty="0" smtClean="0">
                <a:latin typeface="Times New Roman"/>
                <a:ea typeface="Times New Roman"/>
              </a:rPr>
              <a:t>.</a:t>
            </a:r>
            <a:r>
              <a:rPr lang="en-US" sz="1600" b="1" dirty="0" smtClean="0">
                <a:latin typeface="Times New Roman"/>
                <a:ea typeface="Times New Roman"/>
              </a:rPr>
              <a:t>, </a:t>
            </a:r>
            <a:r>
              <a:rPr lang="en-US" sz="1600" b="1" dirty="0">
                <a:latin typeface="Times New Roman"/>
                <a:ea typeface="Times New Roman"/>
              </a:rPr>
              <a:t>або</a:t>
            </a:r>
            <a:r>
              <a:rPr lang="en-US" sz="1600" b="1" dirty="0">
                <a:latin typeface="Times New Roman"/>
                <a:ea typeface="Times New Roman"/>
              </a:rPr>
              <a:t> 80,64%</a:t>
            </a:r>
            <a:endParaRPr lang="uk-UA" sz="1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2053" name="Picture 5" descr="\\Oksana-m-pc\мои документы\2017\Заходи\КС Житомир\матеріали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6" y="91480"/>
            <a:ext cx="8875179" cy="535374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39761"/>
              </p:ext>
            </p:extLst>
          </p:nvPr>
        </p:nvGraphicFramePr>
        <p:xfrm>
          <a:off x="1043608" y="188640"/>
          <a:ext cx="7920880" cy="633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258424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Енергетичний  потенціал  біомаси  Житомирської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представлено:</a:t>
                      </a:r>
                    </a:p>
                    <a:p>
                      <a:endParaRPr lang="uk-UA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endParaRPr>
                    </a:p>
                    <a:p>
                      <a:pPr marL="285750" indent="-285750">
                        <a:buFont typeface="Symbol"/>
                        <a:buChar char="-"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відходами деревини; </a:t>
                      </a:r>
                    </a:p>
                    <a:p>
                      <a:pPr marL="285750" indent="-285750">
                        <a:buFont typeface="Symbol"/>
                        <a:buChar char="-"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енергетичним  потенціалом 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рослинної с.-г.  біомаси (солома,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відходи соняшнику, кукурудзи).</a:t>
                      </a:r>
                      <a:endParaRPr lang="uk-UA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uk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821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Житомирська область займає перше місце в Україні за обсягами відходів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деревини 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563 тис. 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uk-UA" sz="2000" b="1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 рік (ліси займають 1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тис. га 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третину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території Житомирської області). </a:t>
                      </a:r>
                      <a:endParaRPr kumimoji="0" lang="uk-UA" sz="20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84243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Symbol"/>
                        <a:buNone/>
                      </a:pP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 джерело біомаси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можна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розглядати побічну продукцію (солому) вирощування таких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культур,</a:t>
                      </a:r>
                      <a:r>
                        <a:rPr kumimoji="0" lang="uk-UA" sz="20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як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пшениця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озима та яра,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жито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озиме та</a:t>
                      </a:r>
                      <a:r>
                        <a:rPr kumimoji="0" lang="uk-UA" sz="20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яре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ячмінь озимий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овес, кукурудза на зерно, соняшник, ріпак, соя.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Обсяг побічної продукції сільського господарства становив: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1 061,9 тис. т – у 2015 р.;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1 009 тис. т  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2016 р. </a:t>
                      </a:r>
                      <a:endParaRPr kumimoji="0" lang="uk-UA" sz="20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70" y="620688"/>
            <a:ext cx="1728192" cy="143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pk1\Desktop\завантаженн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00236"/>
            <a:ext cx="1573399" cy="14206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791" y="793012"/>
            <a:ext cx="5328592" cy="60302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2532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445201"/>
            <a:ext cx="2309066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ІV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46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66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53518"/>
              </p:ext>
            </p:extLst>
          </p:nvPr>
        </p:nvGraphicFramePr>
        <p:xfrm>
          <a:off x="1259632" y="1124744"/>
          <a:ext cx="7560840" cy="5434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4822350"/>
                <a:gridCol w="2738490"/>
              </a:tblGrid>
              <a:tr h="482864">
                <a:tc>
                  <a:txBody>
                    <a:bodyPr/>
                    <a:lstStyle/>
                    <a:p>
                      <a:pPr marL="1240155" marR="124079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Джерело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598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деревини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69204">
                <a:tc>
                  <a:txBody>
                    <a:bodyPr/>
                    <a:lstStyle/>
                    <a:p>
                      <a:pPr marL="85090" marR="58864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 «ЕК «Житомиробленерго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090" marR="58864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endParaRPr lang="ru-RU" sz="800" b="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85090" marR="58864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(у</a:t>
                      </a:r>
                      <a:r>
                        <a:rPr lang="ru-RU" sz="1600" b="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процесі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очищення ЛЕМ</a:t>
                      </a:r>
                      <a:r>
                        <a:rPr lang="ru-RU" sz="1600" b="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відходи деревини сьогодні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спалюють, оскільки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немає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обладнання,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спалювання тріски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деревини вологістю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45– 55 </a:t>
                      </a: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%)</a:t>
                      </a:r>
                      <a:endParaRPr lang="uk-UA" sz="16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2 087 546 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kumimoji="0" lang="uk-UA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kumimoji="0" lang="uk-UA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52747">
                <a:tc>
                  <a:txBody>
                    <a:bodyPr/>
                    <a:lstStyle/>
                    <a:p>
                      <a:pPr marL="85090" marR="784225" algn="ctr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автомобільних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доріг</a:t>
                      </a:r>
                      <a:endParaRPr lang="uk-UA" sz="1000" b="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85090" marR="784225" algn="ctr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(під час очищення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узбіччя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доріг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відходи деревини частково переробляють на тріску, але більшість спалюють, оскільки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немає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обладнання,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спалювання тріски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деревини вологістю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45– 55 </a:t>
                      </a:r>
                      <a:r>
                        <a:rPr lang="uk-UA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%)</a:t>
                      </a:r>
                      <a:endParaRPr lang="uk-UA" sz="16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232 896,9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kumimoji="0" lang="uk-UA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29323">
                <a:tc>
                  <a:txBody>
                    <a:bodyPr/>
                    <a:lstStyle/>
                    <a:p>
                      <a:pPr marL="85090" marR="588645" algn="ctr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Лісогосподарські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406 600 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kumimoji="0" lang="uk-UA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2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10367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показник побічної сировини рослинництва, доступної для отримання теплової енергії , становить 135,0 тис. т. у. п. на рік.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 потенціал побічної сировини рослинництва доступний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теплової енергії , може замістити від 9 до 25% усього палива, що споживається на виробничо-експлуатаційні та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комунально-побутові потреби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3076" name="Picture 4" descr="\\Oksana-m-pc\мои документы\2017\Заходи\КС Житомир\матеріали\потенціа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23" y="896526"/>
            <a:ext cx="7631434" cy="42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6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1888</TotalTime>
  <Words>1230</Words>
  <Application>Microsoft Office PowerPoint</Application>
  <PresentationFormat>Экран (4:3)</PresentationFormat>
  <Paragraphs>202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ВИКОРИСТАННЯ  БІОЕНЕРГЕТИЧНИХ ТЕХНОЛОГІЙ  У ТЕПЛО-  ТА  ГАРЯЧОМУ ВОДОПОСТАЧАННІ  В ЖИТОМИРСЬКІЙ ОБЛАСТІ </vt:lpstr>
      <vt:lpstr>    ПРОБЛЕМИ, ЯКІ МОЖна розв'язати використовуючи БІОЕНЕРГЕТИЧНі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220</cp:revision>
  <cp:lastPrinted>2017-07-31T12:47:21Z</cp:lastPrinted>
  <dcterms:created xsi:type="dcterms:W3CDTF">2017-05-24T09:56:08Z</dcterms:created>
  <dcterms:modified xsi:type="dcterms:W3CDTF">2017-08-02T11:26:43Z</dcterms:modified>
</cp:coreProperties>
</file>