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9" r:id="rId3"/>
    <p:sldId id="284" r:id="rId4"/>
    <p:sldId id="270" r:id="rId5"/>
    <p:sldId id="271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64" r:id="rId14"/>
  </p:sldIdLst>
  <p:sldSz cx="9144000" cy="6858000" type="screen4x3"/>
  <p:notesSz cx="6858000" cy="994727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401" autoAdjust="0"/>
  </p:normalViewPr>
  <p:slideViewPr>
    <p:cSldViewPr>
      <p:cViewPr>
        <p:scale>
          <a:sx n="94" d="100"/>
          <a:sy n="94" d="100"/>
        </p:scale>
        <p:origin x="-20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1F3F9-2B7D-4056-9788-57E8E033EC4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E7A251-CF11-41F6-8104-1C0B56DAB66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/>
            <a:t>Стратегія</a:t>
          </a:r>
          <a:endParaRPr lang="ru-RU" sz="1200" b="1" dirty="0"/>
        </a:p>
      </dgm:t>
    </dgm:pt>
    <dgm:pt modelId="{B0958530-0B91-40F9-BBF4-BFF95E4AA458}" type="parTrans" cxnId="{2ADD9A84-A5B6-4BE9-AE7A-4CA4E91DD912}">
      <dgm:prSet/>
      <dgm:spPr/>
      <dgm:t>
        <a:bodyPr/>
        <a:lstStyle/>
        <a:p>
          <a:endParaRPr lang="ru-RU"/>
        </a:p>
      </dgm:t>
    </dgm:pt>
    <dgm:pt modelId="{8A30D26A-FAF3-4CB2-82C9-9A3F45D6185B}" type="sibTrans" cxnId="{2ADD9A84-A5B6-4BE9-AE7A-4CA4E91DD912}">
      <dgm:prSet/>
      <dgm:spPr/>
      <dgm:t>
        <a:bodyPr/>
        <a:lstStyle/>
        <a:p>
          <a:endParaRPr lang="ru-RU"/>
        </a:p>
      </dgm:t>
    </dgm:pt>
    <dgm:pt modelId="{2DF6992D-731B-4A69-AA1B-03F494228C77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/>
            <a:t>ЦСР</a:t>
          </a:r>
          <a:endParaRPr lang="ru-RU" sz="1200" b="1" dirty="0"/>
        </a:p>
      </dgm:t>
    </dgm:pt>
    <dgm:pt modelId="{1AA0488E-666D-47DE-BBB4-9B0F78F62DEA}" type="parTrans" cxnId="{50F94188-59BB-40D2-9B84-B0440AF1C27B}">
      <dgm:prSet/>
      <dgm:spPr/>
      <dgm:t>
        <a:bodyPr/>
        <a:lstStyle/>
        <a:p>
          <a:endParaRPr lang="ru-RU"/>
        </a:p>
      </dgm:t>
    </dgm:pt>
    <dgm:pt modelId="{96DAAD3F-5778-49B4-B890-24F67AE60FCA}" type="sibTrans" cxnId="{50F94188-59BB-40D2-9B84-B0440AF1C27B}">
      <dgm:prSet/>
      <dgm:spPr/>
      <dgm:t>
        <a:bodyPr/>
        <a:lstStyle/>
        <a:p>
          <a:endParaRPr lang="ru-RU"/>
        </a:p>
      </dgm:t>
    </dgm:pt>
    <dgm:pt modelId="{E6683299-3357-4B61-B369-0BAB6C2DCB2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Індикатори</a:t>
          </a:r>
          <a:endParaRPr lang="ru-RU" sz="1200" dirty="0"/>
        </a:p>
      </dgm:t>
    </dgm:pt>
    <dgm:pt modelId="{7F42ECA8-9619-41CA-B494-C49CB320FDC0}" type="parTrans" cxnId="{DD6D034F-1CDB-4902-AAF8-1079CE210456}">
      <dgm:prSet/>
      <dgm:spPr/>
      <dgm:t>
        <a:bodyPr/>
        <a:lstStyle/>
        <a:p>
          <a:endParaRPr lang="ru-RU"/>
        </a:p>
      </dgm:t>
    </dgm:pt>
    <dgm:pt modelId="{C11151C9-002A-4592-87CF-43C59715273A}" type="sibTrans" cxnId="{DD6D034F-1CDB-4902-AAF8-1079CE210456}">
      <dgm:prSet/>
      <dgm:spPr/>
      <dgm:t>
        <a:bodyPr/>
        <a:lstStyle/>
        <a:p>
          <a:endParaRPr lang="ru-RU"/>
        </a:p>
      </dgm:t>
    </dgm:pt>
    <dgm:pt modelId="{2B37F111-CC11-4B24-92A0-A507A4FCD9C4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200" dirty="0" smtClean="0"/>
            <a:t>Інфраструктура</a:t>
          </a:r>
          <a:endParaRPr lang="en-US" sz="1200" dirty="0" smtClean="0"/>
        </a:p>
        <a:p>
          <a:endParaRPr lang="ru-RU" sz="600" dirty="0"/>
        </a:p>
      </dgm:t>
    </dgm:pt>
    <dgm:pt modelId="{FD704B40-BD2C-4582-A1EC-0B4CF91A3986}" type="parTrans" cxnId="{59EBDCD7-E0CF-4AE6-962C-8DC603B20E6D}">
      <dgm:prSet/>
      <dgm:spPr/>
      <dgm:t>
        <a:bodyPr/>
        <a:lstStyle/>
        <a:p>
          <a:endParaRPr lang="ru-RU"/>
        </a:p>
      </dgm:t>
    </dgm:pt>
    <dgm:pt modelId="{580282AE-1AE8-4BCE-8DE6-D9B5D4F1152A}" type="sibTrans" cxnId="{59EBDCD7-E0CF-4AE6-962C-8DC603B20E6D}">
      <dgm:prSet/>
      <dgm:spPr/>
      <dgm:t>
        <a:bodyPr/>
        <a:lstStyle/>
        <a:p>
          <a:endParaRPr lang="ru-RU"/>
        </a:p>
      </dgm:t>
    </dgm:pt>
    <dgm:pt modelId="{54BFF111-0466-44A8-BC05-FE2ED57B101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dirty="0" smtClean="0"/>
            <a:t>МІП</a:t>
          </a:r>
          <a:r>
            <a:rPr lang="en-US" sz="1100" dirty="0" smtClean="0"/>
            <a:t> </a:t>
          </a:r>
          <a:endParaRPr lang="ru-RU" sz="1200" dirty="0"/>
        </a:p>
      </dgm:t>
    </dgm:pt>
    <dgm:pt modelId="{86E8D80E-064A-464C-93E7-E0D8088F8BB5}" type="parTrans" cxnId="{514E70C3-4841-4A6F-A68C-2B6A2EFBB75F}">
      <dgm:prSet/>
      <dgm:spPr/>
      <dgm:t>
        <a:bodyPr/>
        <a:lstStyle/>
        <a:p>
          <a:endParaRPr lang="uk-UA"/>
        </a:p>
      </dgm:t>
    </dgm:pt>
    <dgm:pt modelId="{B967DC92-D403-4C05-BC66-B43D3E4F2968}" type="sibTrans" cxnId="{514E70C3-4841-4A6F-A68C-2B6A2EFBB75F}">
      <dgm:prSet/>
      <dgm:spPr/>
      <dgm:t>
        <a:bodyPr/>
        <a:lstStyle/>
        <a:p>
          <a:endParaRPr lang="uk-UA"/>
        </a:p>
      </dgm:t>
    </dgm:pt>
    <dgm:pt modelId="{0AA8CAD3-C012-44FD-9A86-F297FF3122AD}" type="pres">
      <dgm:prSet presAssocID="{DFA1F3F9-2B7D-4056-9788-57E8E033EC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E3D02B-FB7C-4196-AEB4-E29842F10087}" type="pres">
      <dgm:prSet presAssocID="{A7E7A251-CF11-41F6-8104-1C0B56DAB66A}" presName="centerShape" presStyleLbl="node0" presStyleIdx="0" presStyleCnt="1" custLinFactNeighborX="-2702" custLinFactNeighborY="-951"/>
      <dgm:spPr/>
      <dgm:t>
        <a:bodyPr/>
        <a:lstStyle/>
        <a:p>
          <a:endParaRPr lang="ru-RU"/>
        </a:p>
      </dgm:t>
    </dgm:pt>
    <dgm:pt modelId="{92B5F131-B38E-4566-B77B-AEBCAB73859E}" type="pres">
      <dgm:prSet presAssocID="{2DF6992D-731B-4A69-AA1B-03F494228C7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1E462-D243-415D-8AAD-DACD8C77F0BC}" type="pres">
      <dgm:prSet presAssocID="{2DF6992D-731B-4A69-AA1B-03F494228C77}" presName="dummy" presStyleCnt="0"/>
      <dgm:spPr/>
    </dgm:pt>
    <dgm:pt modelId="{D22E8348-6172-469D-9C85-E971A9244B2C}" type="pres">
      <dgm:prSet presAssocID="{96DAAD3F-5778-49B4-B890-24F67AE60FC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8D62BF0-906D-472B-B882-1336833D2A9B}" type="pres">
      <dgm:prSet presAssocID="{E6683299-3357-4B61-B369-0BAB6C2DCB2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80535-0A4C-4B4A-B00B-728EDB138B05}" type="pres">
      <dgm:prSet presAssocID="{E6683299-3357-4B61-B369-0BAB6C2DCB2A}" presName="dummy" presStyleCnt="0"/>
      <dgm:spPr/>
    </dgm:pt>
    <dgm:pt modelId="{2BA829A5-1303-4750-A5D1-F1A81E8C46F8}" type="pres">
      <dgm:prSet presAssocID="{C11151C9-002A-4592-87CF-43C59715273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16FC2B9-17DC-4388-B78C-CAC5A1EE3400}" type="pres">
      <dgm:prSet presAssocID="{54BFF111-0466-44A8-BC05-FE2ED57B101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72D3A6-DC63-4501-AE52-D735AF9143C0}" type="pres">
      <dgm:prSet presAssocID="{54BFF111-0466-44A8-BC05-FE2ED57B1016}" presName="dummy" presStyleCnt="0"/>
      <dgm:spPr/>
    </dgm:pt>
    <dgm:pt modelId="{92674B96-F4A0-4E02-AD42-DBB402073D74}" type="pres">
      <dgm:prSet presAssocID="{B967DC92-D403-4C05-BC66-B43D3E4F2968}" presName="sibTrans" presStyleLbl="sibTrans2D1" presStyleIdx="2" presStyleCnt="4"/>
      <dgm:spPr/>
    </dgm:pt>
    <dgm:pt modelId="{BEBE0D27-7957-4418-98CB-90B8E65D0434}" type="pres">
      <dgm:prSet presAssocID="{2B37F111-CC11-4B24-92A0-A507A4FCD9C4}" presName="node" presStyleLbl="node1" presStyleIdx="3" presStyleCnt="4" custRadScaleRad="106878" custRadScaleInc="-11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ADBBE-2E94-48FA-A7CD-D5E7BDCDDB2E}" type="pres">
      <dgm:prSet presAssocID="{2B37F111-CC11-4B24-92A0-A507A4FCD9C4}" presName="dummy" presStyleCnt="0"/>
      <dgm:spPr/>
    </dgm:pt>
    <dgm:pt modelId="{9D624C4F-53CD-4A9A-9D89-F7E6F8BAC558}" type="pres">
      <dgm:prSet presAssocID="{580282AE-1AE8-4BCE-8DE6-D9B5D4F1152A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129EF66-B2FE-4BAF-9B47-47E061025F40}" type="presOf" srcId="{B967DC92-D403-4C05-BC66-B43D3E4F2968}" destId="{92674B96-F4A0-4E02-AD42-DBB402073D74}" srcOrd="0" destOrd="0" presId="urn:microsoft.com/office/officeart/2005/8/layout/radial6"/>
    <dgm:cxn modelId="{59EBDCD7-E0CF-4AE6-962C-8DC603B20E6D}" srcId="{A7E7A251-CF11-41F6-8104-1C0B56DAB66A}" destId="{2B37F111-CC11-4B24-92A0-A507A4FCD9C4}" srcOrd="3" destOrd="0" parTransId="{FD704B40-BD2C-4582-A1EC-0B4CF91A3986}" sibTransId="{580282AE-1AE8-4BCE-8DE6-D9B5D4F1152A}"/>
    <dgm:cxn modelId="{F48DE7E1-4342-45E9-A8CC-4DE1CC51E4AC}" type="presOf" srcId="{A7E7A251-CF11-41F6-8104-1C0B56DAB66A}" destId="{97E3D02B-FB7C-4196-AEB4-E29842F10087}" srcOrd="0" destOrd="0" presId="urn:microsoft.com/office/officeart/2005/8/layout/radial6"/>
    <dgm:cxn modelId="{39EDDC57-A3E6-4365-A9B4-A20E037DAB24}" type="presOf" srcId="{2B37F111-CC11-4B24-92A0-A507A4FCD9C4}" destId="{BEBE0D27-7957-4418-98CB-90B8E65D0434}" srcOrd="0" destOrd="0" presId="urn:microsoft.com/office/officeart/2005/8/layout/radial6"/>
    <dgm:cxn modelId="{215105B3-0267-4B07-84B1-383B9B49FA27}" type="presOf" srcId="{C11151C9-002A-4592-87CF-43C59715273A}" destId="{2BA829A5-1303-4750-A5D1-F1A81E8C46F8}" srcOrd="0" destOrd="0" presId="urn:microsoft.com/office/officeart/2005/8/layout/radial6"/>
    <dgm:cxn modelId="{50F94188-59BB-40D2-9B84-B0440AF1C27B}" srcId="{A7E7A251-CF11-41F6-8104-1C0B56DAB66A}" destId="{2DF6992D-731B-4A69-AA1B-03F494228C77}" srcOrd="0" destOrd="0" parTransId="{1AA0488E-666D-47DE-BBB4-9B0F78F62DEA}" sibTransId="{96DAAD3F-5778-49B4-B890-24F67AE60FCA}"/>
    <dgm:cxn modelId="{B57A9A7E-9BF9-4622-BCC1-9E071C81589E}" type="presOf" srcId="{54BFF111-0466-44A8-BC05-FE2ED57B1016}" destId="{516FC2B9-17DC-4388-B78C-CAC5A1EE3400}" srcOrd="0" destOrd="0" presId="urn:microsoft.com/office/officeart/2005/8/layout/radial6"/>
    <dgm:cxn modelId="{77877495-96C4-475F-9A02-8C3FDD3A9F82}" type="presOf" srcId="{E6683299-3357-4B61-B369-0BAB6C2DCB2A}" destId="{A8D62BF0-906D-472B-B882-1336833D2A9B}" srcOrd="0" destOrd="0" presId="urn:microsoft.com/office/officeart/2005/8/layout/radial6"/>
    <dgm:cxn modelId="{514E70C3-4841-4A6F-A68C-2B6A2EFBB75F}" srcId="{A7E7A251-CF11-41F6-8104-1C0B56DAB66A}" destId="{54BFF111-0466-44A8-BC05-FE2ED57B1016}" srcOrd="2" destOrd="0" parTransId="{86E8D80E-064A-464C-93E7-E0D8088F8BB5}" sibTransId="{B967DC92-D403-4C05-BC66-B43D3E4F2968}"/>
    <dgm:cxn modelId="{2100BE98-3687-4D70-B7FE-E98A9E764093}" type="presOf" srcId="{580282AE-1AE8-4BCE-8DE6-D9B5D4F1152A}" destId="{9D624C4F-53CD-4A9A-9D89-F7E6F8BAC558}" srcOrd="0" destOrd="0" presId="urn:microsoft.com/office/officeart/2005/8/layout/radial6"/>
    <dgm:cxn modelId="{2ADD9A84-A5B6-4BE9-AE7A-4CA4E91DD912}" srcId="{DFA1F3F9-2B7D-4056-9788-57E8E033EC4E}" destId="{A7E7A251-CF11-41F6-8104-1C0B56DAB66A}" srcOrd="0" destOrd="0" parTransId="{B0958530-0B91-40F9-BBF4-BFF95E4AA458}" sibTransId="{8A30D26A-FAF3-4CB2-82C9-9A3F45D6185B}"/>
    <dgm:cxn modelId="{DD6D034F-1CDB-4902-AAF8-1079CE210456}" srcId="{A7E7A251-CF11-41F6-8104-1C0B56DAB66A}" destId="{E6683299-3357-4B61-B369-0BAB6C2DCB2A}" srcOrd="1" destOrd="0" parTransId="{7F42ECA8-9619-41CA-B494-C49CB320FDC0}" sibTransId="{C11151C9-002A-4592-87CF-43C59715273A}"/>
    <dgm:cxn modelId="{B98E5326-292B-47FE-B1B7-372E159CF8EB}" type="presOf" srcId="{2DF6992D-731B-4A69-AA1B-03F494228C77}" destId="{92B5F131-B38E-4566-B77B-AEBCAB73859E}" srcOrd="0" destOrd="0" presId="urn:microsoft.com/office/officeart/2005/8/layout/radial6"/>
    <dgm:cxn modelId="{557AF576-B88E-4499-B485-4C6279CBB8D8}" type="presOf" srcId="{DFA1F3F9-2B7D-4056-9788-57E8E033EC4E}" destId="{0AA8CAD3-C012-44FD-9A86-F297FF3122AD}" srcOrd="0" destOrd="0" presId="urn:microsoft.com/office/officeart/2005/8/layout/radial6"/>
    <dgm:cxn modelId="{B2CD2B01-010D-4689-88C6-CA4BF2D9FB50}" type="presOf" srcId="{96DAAD3F-5778-49B4-B890-24F67AE60FCA}" destId="{D22E8348-6172-469D-9C85-E971A9244B2C}" srcOrd="0" destOrd="0" presId="urn:microsoft.com/office/officeart/2005/8/layout/radial6"/>
    <dgm:cxn modelId="{59C10577-010D-475E-9C6E-D9AD56EDAB74}" type="presParOf" srcId="{0AA8CAD3-C012-44FD-9A86-F297FF3122AD}" destId="{97E3D02B-FB7C-4196-AEB4-E29842F10087}" srcOrd="0" destOrd="0" presId="urn:microsoft.com/office/officeart/2005/8/layout/radial6"/>
    <dgm:cxn modelId="{85B3C5EF-AA5B-4A63-910A-72853C122B57}" type="presParOf" srcId="{0AA8CAD3-C012-44FD-9A86-F297FF3122AD}" destId="{92B5F131-B38E-4566-B77B-AEBCAB73859E}" srcOrd="1" destOrd="0" presId="urn:microsoft.com/office/officeart/2005/8/layout/radial6"/>
    <dgm:cxn modelId="{E75EE506-3F1B-4AE9-AF1C-94B5F6337B68}" type="presParOf" srcId="{0AA8CAD3-C012-44FD-9A86-F297FF3122AD}" destId="{D021E462-D243-415D-8AAD-DACD8C77F0BC}" srcOrd="2" destOrd="0" presId="urn:microsoft.com/office/officeart/2005/8/layout/radial6"/>
    <dgm:cxn modelId="{2479DB6A-22C0-477D-9B45-455E6A4C1228}" type="presParOf" srcId="{0AA8CAD3-C012-44FD-9A86-F297FF3122AD}" destId="{D22E8348-6172-469D-9C85-E971A9244B2C}" srcOrd="3" destOrd="0" presId="urn:microsoft.com/office/officeart/2005/8/layout/radial6"/>
    <dgm:cxn modelId="{1AAA37E3-B58D-46A1-992F-46F1D7A2BF51}" type="presParOf" srcId="{0AA8CAD3-C012-44FD-9A86-F297FF3122AD}" destId="{A8D62BF0-906D-472B-B882-1336833D2A9B}" srcOrd="4" destOrd="0" presId="urn:microsoft.com/office/officeart/2005/8/layout/radial6"/>
    <dgm:cxn modelId="{6ED2CA4B-06AB-407A-9E62-105F98C0B9C2}" type="presParOf" srcId="{0AA8CAD3-C012-44FD-9A86-F297FF3122AD}" destId="{1C480535-0A4C-4B4A-B00B-728EDB138B05}" srcOrd="5" destOrd="0" presId="urn:microsoft.com/office/officeart/2005/8/layout/radial6"/>
    <dgm:cxn modelId="{E599AE49-4F74-4E9A-92EF-87054F74B665}" type="presParOf" srcId="{0AA8CAD3-C012-44FD-9A86-F297FF3122AD}" destId="{2BA829A5-1303-4750-A5D1-F1A81E8C46F8}" srcOrd="6" destOrd="0" presId="urn:microsoft.com/office/officeart/2005/8/layout/radial6"/>
    <dgm:cxn modelId="{98FBACDD-B31B-4795-BF7E-81EF900E71FB}" type="presParOf" srcId="{0AA8CAD3-C012-44FD-9A86-F297FF3122AD}" destId="{516FC2B9-17DC-4388-B78C-CAC5A1EE3400}" srcOrd="7" destOrd="0" presId="urn:microsoft.com/office/officeart/2005/8/layout/radial6"/>
    <dgm:cxn modelId="{A1C8B5FF-6F5B-4E1E-88FA-9D6EFF808290}" type="presParOf" srcId="{0AA8CAD3-C012-44FD-9A86-F297FF3122AD}" destId="{7772D3A6-DC63-4501-AE52-D735AF9143C0}" srcOrd="8" destOrd="0" presId="urn:microsoft.com/office/officeart/2005/8/layout/radial6"/>
    <dgm:cxn modelId="{B250273A-EA55-4CFE-8E1E-E97187D8964B}" type="presParOf" srcId="{0AA8CAD3-C012-44FD-9A86-F297FF3122AD}" destId="{92674B96-F4A0-4E02-AD42-DBB402073D74}" srcOrd="9" destOrd="0" presId="urn:microsoft.com/office/officeart/2005/8/layout/radial6"/>
    <dgm:cxn modelId="{EFCF71BA-B751-4867-8F7F-41600965A0E9}" type="presParOf" srcId="{0AA8CAD3-C012-44FD-9A86-F297FF3122AD}" destId="{BEBE0D27-7957-4418-98CB-90B8E65D0434}" srcOrd="10" destOrd="0" presId="urn:microsoft.com/office/officeart/2005/8/layout/radial6"/>
    <dgm:cxn modelId="{C3CA585E-1B27-4E24-9C7F-61BE39B0886E}" type="presParOf" srcId="{0AA8CAD3-C012-44FD-9A86-F297FF3122AD}" destId="{90EADBBE-2E94-48FA-A7CD-D5E7BDCDDB2E}" srcOrd="11" destOrd="0" presId="urn:microsoft.com/office/officeart/2005/8/layout/radial6"/>
    <dgm:cxn modelId="{01BAA53F-4261-4687-9652-7B2443339E3E}" type="presParOf" srcId="{0AA8CAD3-C012-44FD-9A86-F297FF3122AD}" destId="{9D624C4F-53CD-4A9A-9D89-F7E6F8BAC55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A1F3F9-2B7D-4056-9788-57E8E033EC4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E7A251-CF11-41F6-8104-1C0B56DAB66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/>
            <a:t>Стратегія</a:t>
          </a:r>
          <a:endParaRPr lang="ru-RU" sz="1400" b="1" dirty="0"/>
        </a:p>
      </dgm:t>
    </dgm:pt>
    <dgm:pt modelId="{B0958530-0B91-40F9-BBF4-BFF95E4AA458}" type="parTrans" cxnId="{2ADD9A84-A5B6-4BE9-AE7A-4CA4E91DD912}">
      <dgm:prSet/>
      <dgm:spPr/>
      <dgm:t>
        <a:bodyPr/>
        <a:lstStyle/>
        <a:p>
          <a:endParaRPr lang="ru-RU"/>
        </a:p>
      </dgm:t>
    </dgm:pt>
    <dgm:pt modelId="{8A30D26A-FAF3-4CB2-82C9-9A3F45D6185B}" type="sibTrans" cxnId="{2ADD9A84-A5B6-4BE9-AE7A-4CA4E91DD912}">
      <dgm:prSet/>
      <dgm:spPr/>
      <dgm:t>
        <a:bodyPr/>
        <a:lstStyle/>
        <a:p>
          <a:endParaRPr lang="ru-RU"/>
        </a:p>
      </dgm:t>
    </dgm:pt>
    <dgm:pt modelId="{2DF6992D-731B-4A69-AA1B-03F494228C77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Люди</a:t>
          </a:r>
          <a:endParaRPr lang="ru-RU" sz="1200" dirty="0"/>
        </a:p>
      </dgm:t>
    </dgm:pt>
    <dgm:pt modelId="{1AA0488E-666D-47DE-BBB4-9B0F78F62DEA}" type="parTrans" cxnId="{50F94188-59BB-40D2-9B84-B0440AF1C27B}">
      <dgm:prSet/>
      <dgm:spPr/>
      <dgm:t>
        <a:bodyPr/>
        <a:lstStyle/>
        <a:p>
          <a:endParaRPr lang="ru-RU"/>
        </a:p>
      </dgm:t>
    </dgm:pt>
    <dgm:pt modelId="{96DAAD3F-5778-49B4-B890-24F67AE60FCA}" type="sibTrans" cxnId="{50F94188-59BB-40D2-9B84-B0440AF1C27B}">
      <dgm:prSet/>
      <dgm:spPr/>
      <dgm:t>
        <a:bodyPr/>
        <a:lstStyle/>
        <a:p>
          <a:endParaRPr lang="ru-RU"/>
        </a:p>
      </dgm:t>
    </dgm:pt>
    <dgm:pt modelId="{E6683299-3357-4B61-B369-0BAB6C2DCB2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Влада</a:t>
          </a:r>
          <a:endParaRPr lang="ru-RU" sz="800" dirty="0"/>
        </a:p>
      </dgm:t>
    </dgm:pt>
    <dgm:pt modelId="{7F42ECA8-9619-41CA-B494-C49CB320FDC0}" type="parTrans" cxnId="{DD6D034F-1CDB-4902-AAF8-1079CE210456}">
      <dgm:prSet/>
      <dgm:spPr/>
      <dgm:t>
        <a:bodyPr/>
        <a:lstStyle/>
        <a:p>
          <a:endParaRPr lang="ru-RU"/>
        </a:p>
      </dgm:t>
    </dgm:pt>
    <dgm:pt modelId="{C11151C9-002A-4592-87CF-43C59715273A}" type="sibTrans" cxnId="{DD6D034F-1CDB-4902-AAF8-1079CE210456}">
      <dgm:prSet/>
      <dgm:spPr/>
      <dgm:t>
        <a:bodyPr/>
        <a:lstStyle/>
        <a:p>
          <a:endParaRPr lang="ru-RU"/>
        </a:p>
      </dgm:t>
    </dgm:pt>
    <dgm:pt modelId="{7E3F86DF-6B7D-49A7-9651-BDD6A4706CC7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МФО</a:t>
          </a:r>
          <a:endParaRPr lang="ru-RU" sz="1400" dirty="0"/>
        </a:p>
      </dgm:t>
    </dgm:pt>
    <dgm:pt modelId="{60AD1A89-2AD5-40AD-B360-3FA52DFC721D}" type="parTrans" cxnId="{A9C9A2DA-A57E-4EEB-976A-1B5B7A64C002}">
      <dgm:prSet/>
      <dgm:spPr/>
      <dgm:t>
        <a:bodyPr/>
        <a:lstStyle/>
        <a:p>
          <a:endParaRPr lang="ru-RU"/>
        </a:p>
      </dgm:t>
    </dgm:pt>
    <dgm:pt modelId="{20145405-72E8-4FF2-8EAD-505104791858}" type="sibTrans" cxnId="{A9C9A2DA-A57E-4EEB-976A-1B5B7A64C002}">
      <dgm:prSet/>
      <dgm:spPr/>
      <dgm:t>
        <a:bodyPr/>
        <a:lstStyle/>
        <a:p>
          <a:endParaRPr lang="ru-RU"/>
        </a:p>
      </dgm:t>
    </dgm:pt>
    <dgm:pt modelId="{2B37F111-CC11-4B24-92A0-A507A4FCD9C4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Бізнес</a:t>
          </a:r>
          <a:endParaRPr lang="en-US" sz="1000" dirty="0" smtClean="0"/>
        </a:p>
      </dgm:t>
    </dgm:pt>
    <dgm:pt modelId="{FD704B40-BD2C-4582-A1EC-0B4CF91A3986}" type="parTrans" cxnId="{59EBDCD7-E0CF-4AE6-962C-8DC603B20E6D}">
      <dgm:prSet/>
      <dgm:spPr/>
      <dgm:t>
        <a:bodyPr/>
        <a:lstStyle/>
        <a:p>
          <a:endParaRPr lang="ru-RU"/>
        </a:p>
      </dgm:t>
    </dgm:pt>
    <dgm:pt modelId="{580282AE-1AE8-4BCE-8DE6-D9B5D4F1152A}" type="sibTrans" cxnId="{59EBDCD7-E0CF-4AE6-962C-8DC603B20E6D}">
      <dgm:prSet/>
      <dgm:spPr/>
      <dgm:t>
        <a:bodyPr/>
        <a:lstStyle/>
        <a:p>
          <a:endParaRPr lang="ru-RU"/>
        </a:p>
      </dgm:t>
    </dgm:pt>
    <dgm:pt modelId="{0AA8CAD3-C012-44FD-9A86-F297FF3122AD}" type="pres">
      <dgm:prSet presAssocID="{DFA1F3F9-2B7D-4056-9788-57E8E033EC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E3D02B-FB7C-4196-AEB4-E29842F10087}" type="pres">
      <dgm:prSet presAssocID="{A7E7A251-CF11-41F6-8104-1C0B56DAB66A}" presName="centerShape" presStyleLbl="node0" presStyleIdx="0" presStyleCnt="1"/>
      <dgm:spPr/>
      <dgm:t>
        <a:bodyPr/>
        <a:lstStyle/>
        <a:p>
          <a:endParaRPr lang="ru-RU"/>
        </a:p>
      </dgm:t>
    </dgm:pt>
    <dgm:pt modelId="{92B5F131-B38E-4566-B77B-AEBCAB73859E}" type="pres">
      <dgm:prSet presAssocID="{2DF6992D-731B-4A69-AA1B-03F494228C7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1E462-D243-415D-8AAD-DACD8C77F0BC}" type="pres">
      <dgm:prSet presAssocID="{2DF6992D-731B-4A69-AA1B-03F494228C77}" presName="dummy" presStyleCnt="0"/>
      <dgm:spPr/>
    </dgm:pt>
    <dgm:pt modelId="{D22E8348-6172-469D-9C85-E971A9244B2C}" type="pres">
      <dgm:prSet presAssocID="{96DAAD3F-5778-49B4-B890-24F67AE60FC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8D62BF0-906D-472B-B882-1336833D2A9B}" type="pres">
      <dgm:prSet presAssocID="{E6683299-3357-4B61-B369-0BAB6C2DCB2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80535-0A4C-4B4A-B00B-728EDB138B05}" type="pres">
      <dgm:prSet presAssocID="{E6683299-3357-4B61-B369-0BAB6C2DCB2A}" presName="dummy" presStyleCnt="0"/>
      <dgm:spPr/>
    </dgm:pt>
    <dgm:pt modelId="{2BA829A5-1303-4750-A5D1-F1A81E8C46F8}" type="pres">
      <dgm:prSet presAssocID="{C11151C9-002A-4592-87CF-43C59715273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3E3581F-152D-4B65-AF21-78A06542F303}" type="pres">
      <dgm:prSet presAssocID="{7E3F86DF-6B7D-49A7-9651-BDD6A4706CC7}" presName="node" presStyleLbl="node1" presStyleIdx="2" presStyleCnt="4" custRadScaleRad="99042" custRadScaleInc="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5DC07-CDA2-476A-BD98-BE49F299FB08}" type="pres">
      <dgm:prSet presAssocID="{7E3F86DF-6B7D-49A7-9651-BDD6A4706CC7}" presName="dummy" presStyleCnt="0"/>
      <dgm:spPr/>
    </dgm:pt>
    <dgm:pt modelId="{0AADD651-E8C5-4D7F-B305-B3A5A95D77A4}" type="pres">
      <dgm:prSet presAssocID="{20145405-72E8-4FF2-8EAD-50510479185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EBE0D27-7957-4418-98CB-90B8E65D0434}" type="pres">
      <dgm:prSet presAssocID="{2B37F111-CC11-4B24-92A0-A507A4FCD9C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ADBBE-2E94-48FA-A7CD-D5E7BDCDDB2E}" type="pres">
      <dgm:prSet presAssocID="{2B37F111-CC11-4B24-92A0-A507A4FCD9C4}" presName="dummy" presStyleCnt="0"/>
      <dgm:spPr/>
    </dgm:pt>
    <dgm:pt modelId="{9D624C4F-53CD-4A9A-9D89-F7E6F8BAC558}" type="pres">
      <dgm:prSet presAssocID="{580282AE-1AE8-4BCE-8DE6-D9B5D4F1152A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ED66896-6585-47DB-B5C4-B42A0E163950}" type="presOf" srcId="{C11151C9-002A-4592-87CF-43C59715273A}" destId="{2BA829A5-1303-4750-A5D1-F1A81E8C46F8}" srcOrd="0" destOrd="0" presId="urn:microsoft.com/office/officeart/2005/8/layout/radial6"/>
    <dgm:cxn modelId="{880FE645-DBB7-4E81-800B-D83048BA8C85}" type="presOf" srcId="{20145405-72E8-4FF2-8EAD-505104791858}" destId="{0AADD651-E8C5-4D7F-B305-B3A5A95D77A4}" srcOrd="0" destOrd="0" presId="urn:microsoft.com/office/officeart/2005/8/layout/radial6"/>
    <dgm:cxn modelId="{59EBDCD7-E0CF-4AE6-962C-8DC603B20E6D}" srcId="{A7E7A251-CF11-41F6-8104-1C0B56DAB66A}" destId="{2B37F111-CC11-4B24-92A0-A507A4FCD9C4}" srcOrd="3" destOrd="0" parTransId="{FD704B40-BD2C-4582-A1EC-0B4CF91A3986}" sibTransId="{580282AE-1AE8-4BCE-8DE6-D9B5D4F1152A}"/>
    <dgm:cxn modelId="{8F526C5A-8AA7-4D48-AF5B-838B1E956827}" type="presOf" srcId="{2DF6992D-731B-4A69-AA1B-03F494228C77}" destId="{92B5F131-B38E-4566-B77B-AEBCAB73859E}" srcOrd="0" destOrd="0" presId="urn:microsoft.com/office/officeart/2005/8/layout/radial6"/>
    <dgm:cxn modelId="{7D0BD335-69D3-4FC5-9DCB-2368A6659499}" type="presOf" srcId="{A7E7A251-CF11-41F6-8104-1C0B56DAB66A}" destId="{97E3D02B-FB7C-4196-AEB4-E29842F10087}" srcOrd="0" destOrd="0" presId="urn:microsoft.com/office/officeart/2005/8/layout/radial6"/>
    <dgm:cxn modelId="{D78A72FA-A3CB-4755-AB0F-846015463AB9}" type="presOf" srcId="{7E3F86DF-6B7D-49A7-9651-BDD6A4706CC7}" destId="{73E3581F-152D-4B65-AF21-78A06542F303}" srcOrd="0" destOrd="0" presId="urn:microsoft.com/office/officeart/2005/8/layout/radial6"/>
    <dgm:cxn modelId="{50F94188-59BB-40D2-9B84-B0440AF1C27B}" srcId="{A7E7A251-CF11-41F6-8104-1C0B56DAB66A}" destId="{2DF6992D-731B-4A69-AA1B-03F494228C77}" srcOrd="0" destOrd="0" parTransId="{1AA0488E-666D-47DE-BBB4-9B0F78F62DEA}" sibTransId="{96DAAD3F-5778-49B4-B890-24F67AE60FCA}"/>
    <dgm:cxn modelId="{84D4E2A8-4DE1-4B5D-A525-63F4563DE4FA}" type="presOf" srcId="{E6683299-3357-4B61-B369-0BAB6C2DCB2A}" destId="{A8D62BF0-906D-472B-B882-1336833D2A9B}" srcOrd="0" destOrd="0" presId="urn:microsoft.com/office/officeart/2005/8/layout/radial6"/>
    <dgm:cxn modelId="{893DA7DF-11EE-4FC7-904C-F6A8932DC632}" type="presOf" srcId="{96DAAD3F-5778-49B4-B890-24F67AE60FCA}" destId="{D22E8348-6172-469D-9C85-E971A9244B2C}" srcOrd="0" destOrd="0" presId="urn:microsoft.com/office/officeart/2005/8/layout/radial6"/>
    <dgm:cxn modelId="{2498B84A-1DB1-492A-BE7C-440F578E2813}" type="presOf" srcId="{DFA1F3F9-2B7D-4056-9788-57E8E033EC4E}" destId="{0AA8CAD3-C012-44FD-9A86-F297FF3122AD}" srcOrd="0" destOrd="0" presId="urn:microsoft.com/office/officeart/2005/8/layout/radial6"/>
    <dgm:cxn modelId="{2ADD9A84-A5B6-4BE9-AE7A-4CA4E91DD912}" srcId="{DFA1F3F9-2B7D-4056-9788-57E8E033EC4E}" destId="{A7E7A251-CF11-41F6-8104-1C0B56DAB66A}" srcOrd="0" destOrd="0" parTransId="{B0958530-0B91-40F9-BBF4-BFF95E4AA458}" sibTransId="{8A30D26A-FAF3-4CB2-82C9-9A3F45D6185B}"/>
    <dgm:cxn modelId="{DD6D034F-1CDB-4902-AAF8-1079CE210456}" srcId="{A7E7A251-CF11-41F6-8104-1C0B56DAB66A}" destId="{E6683299-3357-4B61-B369-0BAB6C2DCB2A}" srcOrd="1" destOrd="0" parTransId="{7F42ECA8-9619-41CA-B494-C49CB320FDC0}" sibTransId="{C11151C9-002A-4592-87CF-43C59715273A}"/>
    <dgm:cxn modelId="{A9C9A2DA-A57E-4EEB-976A-1B5B7A64C002}" srcId="{A7E7A251-CF11-41F6-8104-1C0B56DAB66A}" destId="{7E3F86DF-6B7D-49A7-9651-BDD6A4706CC7}" srcOrd="2" destOrd="0" parTransId="{60AD1A89-2AD5-40AD-B360-3FA52DFC721D}" sibTransId="{20145405-72E8-4FF2-8EAD-505104791858}"/>
    <dgm:cxn modelId="{42D7E2C6-5220-4DF3-A074-BE971E0D3D4E}" type="presOf" srcId="{2B37F111-CC11-4B24-92A0-A507A4FCD9C4}" destId="{BEBE0D27-7957-4418-98CB-90B8E65D0434}" srcOrd="0" destOrd="0" presId="urn:microsoft.com/office/officeart/2005/8/layout/radial6"/>
    <dgm:cxn modelId="{AB192A90-04D8-43DB-A7FF-A7BA61761A4E}" type="presOf" srcId="{580282AE-1AE8-4BCE-8DE6-D9B5D4F1152A}" destId="{9D624C4F-53CD-4A9A-9D89-F7E6F8BAC558}" srcOrd="0" destOrd="0" presId="urn:microsoft.com/office/officeart/2005/8/layout/radial6"/>
    <dgm:cxn modelId="{616DD803-2820-40AA-AF7E-217F47579DF4}" type="presParOf" srcId="{0AA8CAD3-C012-44FD-9A86-F297FF3122AD}" destId="{97E3D02B-FB7C-4196-AEB4-E29842F10087}" srcOrd="0" destOrd="0" presId="urn:microsoft.com/office/officeart/2005/8/layout/radial6"/>
    <dgm:cxn modelId="{8DD12476-7E8D-4A26-8599-8DA4650265D6}" type="presParOf" srcId="{0AA8CAD3-C012-44FD-9A86-F297FF3122AD}" destId="{92B5F131-B38E-4566-B77B-AEBCAB73859E}" srcOrd="1" destOrd="0" presId="urn:microsoft.com/office/officeart/2005/8/layout/radial6"/>
    <dgm:cxn modelId="{D4D1B427-01C3-442F-B568-8AC44BD1D4F5}" type="presParOf" srcId="{0AA8CAD3-C012-44FD-9A86-F297FF3122AD}" destId="{D021E462-D243-415D-8AAD-DACD8C77F0BC}" srcOrd="2" destOrd="0" presId="urn:microsoft.com/office/officeart/2005/8/layout/radial6"/>
    <dgm:cxn modelId="{C6B0B0E7-7D08-404E-9737-995FB62312CD}" type="presParOf" srcId="{0AA8CAD3-C012-44FD-9A86-F297FF3122AD}" destId="{D22E8348-6172-469D-9C85-E971A9244B2C}" srcOrd="3" destOrd="0" presId="urn:microsoft.com/office/officeart/2005/8/layout/radial6"/>
    <dgm:cxn modelId="{55831356-F204-43AA-A7B5-0CE48FA6EA93}" type="presParOf" srcId="{0AA8CAD3-C012-44FD-9A86-F297FF3122AD}" destId="{A8D62BF0-906D-472B-B882-1336833D2A9B}" srcOrd="4" destOrd="0" presId="urn:microsoft.com/office/officeart/2005/8/layout/radial6"/>
    <dgm:cxn modelId="{A00B0CE5-6CEC-4F0E-90F3-C64F30079F5D}" type="presParOf" srcId="{0AA8CAD3-C012-44FD-9A86-F297FF3122AD}" destId="{1C480535-0A4C-4B4A-B00B-728EDB138B05}" srcOrd="5" destOrd="0" presId="urn:microsoft.com/office/officeart/2005/8/layout/radial6"/>
    <dgm:cxn modelId="{1D4577F2-E2A8-444A-A134-81C4372C09DA}" type="presParOf" srcId="{0AA8CAD3-C012-44FD-9A86-F297FF3122AD}" destId="{2BA829A5-1303-4750-A5D1-F1A81E8C46F8}" srcOrd="6" destOrd="0" presId="urn:microsoft.com/office/officeart/2005/8/layout/radial6"/>
    <dgm:cxn modelId="{6DACDBA6-1234-44D2-9D78-426AC65A424D}" type="presParOf" srcId="{0AA8CAD3-C012-44FD-9A86-F297FF3122AD}" destId="{73E3581F-152D-4B65-AF21-78A06542F303}" srcOrd="7" destOrd="0" presId="urn:microsoft.com/office/officeart/2005/8/layout/radial6"/>
    <dgm:cxn modelId="{4D8C4783-8E26-46C3-A986-51D830E5734D}" type="presParOf" srcId="{0AA8CAD3-C012-44FD-9A86-F297FF3122AD}" destId="{42D5DC07-CDA2-476A-BD98-BE49F299FB08}" srcOrd="8" destOrd="0" presId="urn:microsoft.com/office/officeart/2005/8/layout/radial6"/>
    <dgm:cxn modelId="{05833FCD-A4F7-49A1-BE59-08C8516A6346}" type="presParOf" srcId="{0AA8CAD3-C012-44FD-9A86-F297FF3122AD}" destId="{0AADD651-E8C5-4D7F-B305-B3A5A95D77A4}" srcOrd="9" destOrd="0" presId="urn:microsoft.com/office/officeart/2005/8/layout/radial6"/>
    <dgm:cxn modelId="{60AA448B-5E22-40F5-B6AB-363E56F43585}" type="presParOf" srcId="{0AA8CAD3-C012-44FD-9A86-F297FF3122AD}" destId="{BEBE0D27-7957-4418-98CB-90B8E65D0434}" srcOrd="10" destOrd="0" presId="urn:microsoft.com/office/officeart/2005/8/layout/radial6"/>
    <dgm:cxn modelId="{047064A8-7F8B-46FF-8672-7A102AACEF8F}" type="presParOf" srcId="{0AA8CAD3-C012-44FD-9A86-F297FF3122AD}" destId="{90EADBBE-2E94-48FA-A7CD-D5E7BDCDDB2E}" srcOrd="11" destOrd="0" presId="urn:microsoft.com/office/officeart/2005/8/layout/radial6"/>
    <dgm:cxn modelId="{AB45928A-7089-496E-B8F7-C474352998DF}" type="presParOf" srcId="{0AA8CAD3-C012-44FD-9A86-F297FF3122AD}" destId="{9D624C4F-53CD-4A9A-9D89-F7E6F8BAC55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24C4F-53CD-4A9A-9D89-F7E6F8BAC558}">
      <dsp:nvSpPr>
        <dsp:cNvPr id="0" name=""/>
        <dsp:cNvSpPr/>
      </dsp:nvSpPr>
      <dsp:spPr>
        <a:xfrm>
          <a:off x="397517" y="370696"/>
          <a:ext cx="2493153" cy="2493153"/>
        </a:xfrm>
        <a:prstGeom prst="blockArc">
          <a:avLst>
            <a:gd name="adj1" fmla="val 10573077"/>
            <a:gd name="adj2" fmla="val 16437619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74B96-F4A0-4E02-AD42-DBB402073D74}">
      <dsp:nvSpPr>
        <dsp:cNvPr id="0" name=""/>
        <dsp:cNvSpPr/>
      </dsp:nvSpPr>
      <dsp:spPr>
        <a:xfrm>
          <a:off x="397886" y="376486"/>
          <a:ext cx="2493153" cy="2493153"/>
        </a:xfrm>
        <a:prstGeom prst="blockArc">
          <a:avLst>
            <a:gd name="adj1" fmla="val 5163425"/>
            <a:gd name="adj2" fmla="val 10589456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829A5-1303-4750-A5D1-F1A81E8C46F8}">
      <dsp:nvSpPr>
        <dsp:cNvPr id="0" name=""/>
        <dsp:cNvSpPr/>
      </dsp:nvSpPr>
      <dsp:spPr>
        <a:xfrm>
          <a:off x="481615" y="373603"/>
          <a:ext cx="2493153" cy="2493153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E8348-6172-469D-9C85-E971A9244B2C}">
      <dsp:nvSpPr>
        <dsp:cNvPr id="0" name=""/>
        <dsp:cNvSpPr/>
      </dsp:nvSpPr>
      <dsp:spPr>
        <a:xfrm>
          <a:off x="481615" y="373603"/>
          <a:ext cx="2493153" cy="2493153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3D02B-FB7C-4196-AEB4-E29842F10087}">
      <dsp:nvSpPr>
        <dsp:cNvPr id="0" name=""/>
        <dsp:cNvSpPr/>
      </dsp:nvSpPr>
      <dsp:spPr>
        <a:xfrm>
          <a:off x="1088576" y="1023206"/>
          <a:ext cx="1147627" cy="1147627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Стратегія</a:t>
          </a:r>
          <a:endParaRPr lang="ru-RU" sz="1200" b="1" kern="1200" dirty="0"/>
        </a:p>
      </dsp:txBody>
      <dsp:txXfrm>
        <a:off x="1256642" y="1191272"/>
        <a:ext cx="811495" cy="811495"/>
      </dsp:txXfrm>
    </dsp:sp>
    <dsp:sp modelId="{92B5F131-B38E-4566-B77B-AEBCAB73859E}">
      <dsp:nvSpPr>
        <dsp:cNvPr id="0" name=""/>
        <dsp:cNvSpPr/>
      </dsp:nvSpPr>
      <dsp:spPr>
        <a:xfrm>
          <a:off x="1326522" y="854"/>
          <a:ext cx="803339" cy="803339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ЦСР</a:t>
          </a:r>
          <a:endParaRPr lang="ru-RU" sz="1200" b="1" kern="1200" dirty="0"/>
        </a:p>
      </dsp:txBody>
      <dsp:txXfrm>
        <a:off x="1444168" y="118500"/>
        <a:ext cx="568047" cy="568047"/>
      </dsp:txXfrm>
    </dsp:sp>
    <dsp:sp modelId="{A8D62BF0-906D-472B-B882-1336833D2A9B}">
      <dsp:nvSpPr>
        <dsp:cNvPr id="0" name=""/>
        <dsp:cNvSpPr/>
      </dsp:nvSpPr>
      <dsp:spPr>
        <a:xfrm>
          <a:off x="2544178" y="1218510"/>
          <a:ext cx="803339" cy="803339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Індикатори</a:t>
          </a:r>
          <a:endParaRPr lang="ru-RU" sz="1200" kern="1200" dirty="0"/>
        </a:p>
      </dsp:txBody>
      <dsp:txXfrm>
        <a:off x="2661824" y="1336156"/>
        <a:ext cx="568047" cy="568047"/>
      </dsp:txXfrm>
    </dsp:sp>
    <dsp:sp modelId="{516FC2B9-17DC-4388-B78C-CAC5A1EE3400}">
      <dsp:nvSpPr>
        <dsp:cNvPr id="0" name=""/>
        <dsp:cNvSpPr/>
      </dsp:nvSpPr>
      <dsp:spPr>
        <a:xfrm>
          <a:off x="1326522" y="2436167"/>
          <a:ext cx="803339" cy="803339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МІП</a:t>
          </a:r>
          <a:r>
            <a:rPr lang="en-US" sz="1100" kern="1200" dirty="0" smtClean="0"/>
            <a:t> </a:t>
          </a:r>
          <a:endParaRPr lang="ru-RU" sz="1200" kern="1200" dirty="0"/>
        </a:p>
      </dsp:txBody>
      <dsp:txXfrm>
        <a:off x="1444168" y="2553813"/>
        <a:ext cx="568047" cy="568047"/>
      </dsp:txXfrm>
    </dsp:sp>
    <dsp:sp modelId="{BEBE0D27-7957-4418-98CB-90B8E65D0434}">
      <dsp:nvSpPr>
        <dsp:cNvPr id="0" name=""/>
        <dsp:cNvSpPr/>
      </dsp:nvSpPr>
      <dsp:spPr>
        <a:xfrm>
          <a:off x="27419" y="1295921"/>
          <a:ext cx="803339" cy="803339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Інфраструктура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145065" y="1413567"/>
        <a:ext cx="568047" cy="568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24C4F-53CD-4A9A-9D89-F7E6F8BAC558}">
      <dsp:nvSpPr>
        <dsp:cNvPr id="0" name=""/>
        <dsp:cNvSpPr/>
      </dsp:nvSpPr>
      <dsp:spPr>
        <a:xfrm>
          <a:off x="377708" y="421163"/>
          <a:ext cx="2516101" cy="2516101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DD651-E8C5-4D7F-B305-B3A5A95D77A4}">
      <dsp:nvSpPr>
        <dsp:cNvPr id="0" name=""/>
        <dsp:cNvSpPr/>
      </dsp:nvSpPr>
      <dsp:spPr>
        <a:xfrm>
          <a:off x="377652" y="409390"/>
          <a:ext cx="2516101" cy="2516101"/>
        </a:xfrm>
        <a:prstGeom prst="blockArc">
          <a:avLst>
            <a:gd name="adj1" fmla="val 5400627"/>
            <a:gd name="adj2" fmla="val 10767066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829A5-1303-4750-A5D1-F1A81E8C46F8}">
      <dsp:nvSpPr>
        <dsp:cNvPr id="0" name=""/>
        <dsp:cNvSpPr/>
      </dsp:nvSpPr>
      <dsp:spPr>
        <a:xfrm>
          <a:off x="377765" y="409390"/>
          <a:ext cx="2516101" cy="2516101"/>
        </a:xfrm>
        <a:prstGeom prst="blockArc">
          <a:avLst>
            <a:gd name="adj1" fmla="val 32934"/>
            <a:gd name="adj2" fmla="val 5400942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E8348-6172-469D-9C85-E971A9244B2C}">
      <dsp:nvSpPr>
        <dsp:cNvPr id="0" name=""/>
        <dsp:cNvSpPr/>
      </dsp:nvSpPr>
      <dsp:spPr>
        <a:xfrm>
          <a:off x="377708" y="421163"/>
          <a:ext cx="2516101" cy="2516101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3D02B-FB7C-4196-AEB4-E29842F10087}">
      <dsp:nvSpPr>
        <dsp:cNvPr id="0" name=""/>
        <dsp:cNvSpPr/>
      </dsp:nvSpPr>
      <dsp:spPr>
        <a:xfrm>
          <a:off x="1056694" y="1100148"/>
          <a:ext cx="1158130" cy="1158130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Стратегія</a:t>
          </a:r>
          <a:endParaRPr lang="ru-RU" sz="1400" b="1" kern="1200" dirty="0"/>
        </a:p>
      </dsp:txBody>
      <dsp:txXfrm>
        <a:off x="1226298" y="1269752"/>
        <a:ext cx="818922" cy="818922"/>
      </dsp:txXfrm>
    </dsp:sp>
    <dsp:sp modelId="{92B5F131-B38E-4566-B77B-AEBCAB73859E}">
      <dsp:nvSpPr>
        <dsp:cNvPr id="0" name=""/>
        <dsp:cNvSpPr/>
      </dsp:nvSpPr>
      <dsp:spPr>
        <a:xfrm>
          <a:off x="1230413" y="45002"/>
          <a:ext cx="810691" cy="810691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Люди</a:t>
          </a:r>
          <a:endParaRPr lang="ru-RU" sz="1200" kern="1200" dirty="0"/>
        </a:p>
      </dsp:txBody>
      <dsp:txXfrm>
        <a:off x="1349136" y="163725"/>
        <a:ext cx="573245" cy="573245"/>
      </dsp:txXfrm>
    </dsp:sp>
    <dsp:sp modelId="{A8D62BF0-906D-472B-B882-1336833D2A9B}">
      <dsp:nvSpPr>
        <dsp:cNvPr id="0" name=""/>
        <dsp:cNvSpPr/>
      </dsp:nvSpPr>
      <dsp:spPr>
        <a:xfrm>
          <a:off x="2459279" y="1273868"/>
          <a:ext cx="810691" cy="81069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Влада</a:t>
          </a:r>
          <a:endParaRPr lang="ru-RU" sz="800" kern="1200" dirty="0"/>
        </a:p>
      </dsp:txBody>
      <dsp:txXfrm>
        <a:off x="2578002" y="1392591"/>
        <a:ext cx="573245" cy="573245"/>
      </dsp:txXfrm>
    </dsp:sp>
    <dsp:sp modelId="{73E3581F-152D-4B65-AF21-78A06542F303}">
      <dsp:nvSpPr>
        <dsp:cNvPr id="0" name=""/>
        <dsp:cNvSpPr/>
      </dsp:nvSpPr>
      <dsp:spPr>
        <a:xfrm>
          <a:off x="1230133" y="2490961"/>
          <a:ext cx="810691" cy="810691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МФО</a:t>
          </a:r>
          <a:endParaRPr lang="ru-RU" sz="1400" kern="1200" dirty="0"/>
        </a:p>
      </dsp:txBody>
      <dsp:txXfrm>
        <a:off x="1348856" y="2609684"/>
        <a:ext cx="573245" cy="573245"/>
      </dsp:txXfrm>
    </dsp:sp>
    <dsp:sp modelId="{BEBE0D27-7957-4418-98CB-90B8E65D0434}">
      <dsp:nvSpPr>
        <dsp:cNvPr id="0" name=""/>
        <dsp:cNvSpPr/>
      </dsp:nvSpPr>
      <dsp:spPr>
        <a:xfrm>
          <a:off x="1548" y="1273868"/>
          <a:ext cx="810691" cy="81069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Бізнес</a:t>
          </a:r>
          <a:endParaRPr lang="en-US" sz="1000" kern="1200" dirty="0" smtClean="0"/>
        </a:p>
      </dsp:txBody>
      <dsp:txXfrm>
        <a:off x="120271" y="1392591"/>
        <a:ext cx="573245" cy="573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EB251-0E9A-4CB5-B3D5-662781032284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C78B4-B90B-49AB-9E3C-4632565F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63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873AB-9C77-44E6-A0AB-8A9C6D8076E1}" type="datetimeFigureOut">
              <a:rPr lang="uk-UA" smtClean="0"/>
              <a:t>27.07.2017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B81D1-27A6-4E5A-B78F-DC73D0C7D1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243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B81D1-27A6-4E5A-B78F-DC73D0C7D18D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921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B81D1-27A6-4E5A-B78F-DC73D0C7D18D}" type="slidenum">
              <a:rPr lang="uk-UA" smtClean="0">
                <a:solidFill>
                  <a:prstClr val="black"/>
                </a:solidFill>
              </a:rPr>
              <a:pPr/>
              <a:t>10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1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B81D1-27A6-4E5A-B78F-DC73D0C7D18D}" type="slidenum">
              <a:rPr lang="uk-UA" smtClean="0">
                <a:solidFill>
                  <a:prstClr val="black"/>
                </a:solidFill>
              </a:rPr>
              <a:pPr/>
              <a:t>11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1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B81D1-27A6-4E5A-B78F-DC73D0C7D18D}" type="slidenum">
              <a:rPr lang="uk-UA" smtClean="0">
                <a:solidFill>
                  <a:prstClr val="black"/>
                </a:solidFill>
              </a:rPr>
              <a:pPr/>
              <a:t>12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1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B81D1-27A6-4E5A-B78F-DC73D0C7D18D}" type="slidenum">
              <a:rPr lang="uk-UA" smtClean="0">
                <a:solidFill>
                  <a:prstClr val="black"/>
                </a:solidFill>
              </a:rPr>
              <a:pPr/>
              <a:t>2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1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B81D1-27A6-4E5A-B78F-DC73D0C7D18D}" type="slidenum">
              <a:rPr lang="uk-UA" smtClean="0">
                <a:solidFill>
                  <a:prstClr val="black"/>
                </a:solidFill>
              </a:rPr>
              <a:pPr/>
              <a:t>3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1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B81D1-27A6-4E5A-B78F-DC73D0C7D18D}" type="slidenum">
              <a:rPr lang="uk-UA" smtClean="0">
                <a:solidFill>
                  <a:prstClr val="black"/>
                </a:solidFill>
              </a:rPr>
              <a:pPr/>
              <a:t>4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1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B81D1-27A6-4E5A-B78F-DC73D0C7D18D}" type="slidenum">
              <a:rPr lang="uk-UA" smtClean="0">
                <a:solidFill>
                  <a:prstClr val="black"/>
                </a:solidFill>
              </a:rPr>
              <a:pPr/>
              <a:t>5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1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B81D1-27A6-4E5A-B78F-DC73D0C7D18D}" type="slidenum">
              <a:rPr lang="uk-UA" smtClean="0">
                <a:solidFill>
                  <a:prstClr val="black"/>
                </a:solidFill>
              </a:rPr>
              <a:pPr/>
              <a:t>6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1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B81D1-27A6-4E5A-B78F-DC73D0C7D18D}" type="slidenum">
              <a:rPr lang="uk-UA" smtClean="0">
                <a:solidFill>
                  <a:prstClr val="black"/>
                </a:solidFill>
              </a:rPr>
              <a:pPr/>
              <a:t>7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1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B81D1-27A6-4E5A-B78F-DC73D0C7D18D}" type="slidenum">
              <a:rPr lang="uk-UA" smtClean="0">
                <a:solidFill>
                  <a:prstClr val="black"/>
                </a:solidFill>
              </a:rPr>
              <a:pPr/>
              <a:t>8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1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B81D1-27A6-4E5A-B78F-DC73D0C7D18D}" type="slidenum">
              <a:rPr lang="uk-UA" smtClean="0">
                <a:solidFill>
                  <a:prstClr val="black"/>
                </a:solidFill>
              </a:rPr>
              <a:pPr/>
              <a:t>9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4673-3A3D-420C-99E7-1E7BC5092A6C}" type="datetimeFigureOut">
              <a:rPr lang="uk-UA" smtClean="0"/>
              <a:t>27.07.2017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EE2-DA13-48D5-840E-73CBC9B203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7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4673-3A3D-420C-99E7-1E7BC5092A6C}" type="datetimeFigureOut">
              <a:rPr lang="uk-UA" smtClean="0"/>
              <a:t>27.07.2017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EE2-DA13-48D5-840E-73CBC9B203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201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4673-3A3D-420C-99E7-1E7BC5092A6C}" type="datetimeFigureOut">
              <a:rPr lang="uk-UA" smtClean="0"/>
              <a:t>27.07.2017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EE2-DA13-48D5-840E-73CBC9B203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569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4673-3A3D-420C-99E7-1E7BC5092A6C}" type="datetimeFigureOut">
              <a:rPr lang="uk-UA" smtClean="0"/>
              <a:t>27.07.2017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EE2-DA13-48D5-840E-73CBC9B203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032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4673-3A3D-420C-99E7-1E7BC5092A6C}" type="datetimeFigureOut">
              <a:rPr lang="uk-UA" smtClean="0"/>
              <a:t>27.07.2017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EE2-DA13-48D5-840E-73CBC9B203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56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4673-3A3D-420C-99E7-1E7BC5092A6C}" type="datetimeFigureOut">
              <a:rPr lang="uk-UA" smtClean="0"/>
              <a:t>27.07.2017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EE2-DA13-48D5-840E-73CBC9B203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428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4673-3A3D-420C-99E7-1E7BC5092A6C}" type="datetimeFigureOut">
              <a:rPr lang="uk-UA" smtClean="0"/>
              <a:t>27.07.2017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EE2-DA13-48D5-840E-73CBC9B203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53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4673-3A3D-420C-99E7-1E7BC5092A6C}" type="datetimeFigureOut">
              <a:rPr lang="uk-UA" smtClean="0"/>
              <a:t>27.07.2017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EE2-DA13-48D5-840E-73CBC9B203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230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4673-3A3D-420C-99E7-1E7BC5092A6C}" type="datetimeFigureOut">
              <a:rPr lang="uk-UA" smtClean="0"/>
              <a:t>27.07.2017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EE2-DA13-48D5-840E-73CBC9B203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30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4673-3A3D-420C-99E7-1E7BC5092A6C}" type="datetimeFigureOut">
              <a:rPr lang="uk-UA" smtClean="0"/>
              <a:t>27.07.2017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EE2-DA13-48D5-840E-73CBC9B203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644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4673-3A3D-420C-99E7-1E7BC5092A6C}" type="datetimeFigureOut">
              <a:rPr lang="uk-UA" smtClean="0"/>
              <a:t>27.07.2017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EE2-DA13-48D5-840E-73CBC9B203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276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A4673-3A3D-420C-99E7-1E7BC5092A6C}" type="datetimeFigureOut">
              <a:rPr lang="uk-UA" smtClean="0"/>
              <a:t>27.07.2017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CDEE2-DA13-48D5-840E-73CBC9B203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236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72"/>
            <a:ext cx="9144000" cy="6465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8424" y="4941168"/>
            <a:ext cx="56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1556792"/>
            <a:ext cx="6624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МЕТОДОЛОГІЯ РОЗРОБЛЕННЯ СТРАТЕГІЙ СТАЛОГО РОЗВИТКУ МІСТ НА ПРИКЛАДІ МІСТА ОЛЕКСАНДРІЯ, Кіровоградська обл.</a:t>
            </a:r>
            <a:endParaRPr lang="uk-UA" sz="3200" b="1" dirty="0" smtClean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4221088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І. </a:t>
            </a:r>
            <a:r>
              <a:rPr lang="uk-UA" b="1" dirty="0" err="1" smtClean="0"/>
              <a:t>Запатріна</a:t>
            </a:r>
            <a:r>
              <a:rPr lang="uk-UA" b="1" dirty="0" smtClean="0"/>
              <a:t>, </a:t>
            </a:r>
          </a:p>
          <a:p>
            <a:pPr algn="ctr"/>
            <a:r>
              <a:rPr lang="uk-UA" b="1" dirty="0" smtClean="0"/>
              <a:t>Голова Правління Українського центру ППП, </a:t>
            </a:r>
            <a:r>
              <a:rPr lang="uk-UA" b="1" dirty="0" err="1" smtClean="0"/>
              <a:t>д.е.н</a:t>
            </a:r>
            <a:r>
              <a:rPr lang="uk-UA" b="1" dirty="0" smtClean="0"/>
              <a:t>., професор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7823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71"/>
            <a:ext cx="9144000" cy="6465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8424" y="4941168"/>
            <a:ext cx="56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prstClr val="white"/>
                </a:solidFill>
              </a:rPr>
              <a:t>9</a:t>
            </a:r>
            <a:endParaRPr lang="uk-UA" sz="2400" b="1" i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7304" y="790392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>
                <a:solidFill>
                  <a:srgbClr val="0070C0"/>
                </a:solidFill>
              </a:rPr>
              <a:t>Пріоритезація</a:t>
            </a:r>
            <a:r>
              <a:rPr lang="uk-UA" sz="2800" b="1" dirty="0" smtClean="0">
                <a:solidFill>
                  <a:srgbClr val="0070C0"/>
                </a:solidFill>
              </a:rPr>
              <a:t> проектів - І</a:t>
            </a:r>
            <a:r>
              <a:rPr lang="en-US" sz="2800" b="1" dirty="0" err="1" smtClean="0">
                <a:solidFill>
                  <a:srgbClr val="0070C0"/>
                </a:solidFill>
              </a:rPr>
              <a:t>nfrastructure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Prioritization Framework - World Bank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8" y="1853383"/>
            <a:ext cx="7658347" cy="331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7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71"/>
            <a:ext cx="9144000" cy="6465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8424" y="4941168"/>
            <a:ext cx="56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prstClr val="white"/>
                </a:solidFill>
              </a:rPr>
              <a:t>10</a:t>
            </a:r>
            <a:endParaRPr lang="uk-UA" sz="2400" b="1" i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78517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0070C0"/>
                </a:solidFill>
              </a:rPr>
              <a:t>Вибір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механізмів</a:t>
            </a:r>
            <a:r>
              <a:rPr lang="ru-RU" sz="2800" b="1" dirty="0">
                <a:solidFill>
                  <a:srgbClr val="0070C0"/>
                </a:solidFill>
              </a:rPr>
              <a:t> реалізації </a:t>
            </a:r>
            <a:r>
              <a:rPr lang="ru-RU" sz="2800" b="1" dirty="0" err="1">
                <a:solidFill>
                  <a:srgbClr val="0070C0"/>
                </a:solidFill>
              </a:rPr>
              <a:t>проектів</a:t>
            </a:r>
            <a:r>
              <a:rPr lang="ru-RU" sz="2800" b="1" dirty="0">
                <a:solidFill>
                  <a:srgbClr val="0070C0"/>
                </a:solidFill>
              </a:rPr>
              <a:t>, що включено до МІП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5736"/>
            <a:ext cx="7275215" cy="370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7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71"/>
            <a:ext cx="9144000" cy="6465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8424" y="4941168"/>
            <a:ext cx="56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prstClr val="white"/>
                </a:solidFill>
              </a:rPr>
              <a:t>11</a:t>
            </a:r>
            <a:endParaRPr lang="uk-UA" sz="2400" b="1" i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7304" y="764704"/>
            <a:ext cx="768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Вплив Стратегій Сталого Розвитку міст на ЦСР</a:t>
            </a:r>
            <a:endParaRPr lang="uk-UA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81676719"/>
              </p:ext>
            </p:extLst>
          </p:nvPr>
        </p:nvGraphicFramePr>
        <p:xfrm>
          <a:off x="467544" y="1628800"/>
          <a:ext cx="3456384" cy="324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00694230"/>
              </p:ext>
            </p:extLst>
          </p:nvPr>
        </p:nvGraphicFramePr>
        <p:xfrm>
          <a:off x="4582760" y="1628907"/>
          <a:ext cx="3271519" cy="3358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49760" y="5085184"/>
            <a:ext cx="273286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72866"/>
            <a:r>
              <a:rPr lang="ru-RU" sz="2100" dirty="0">
                <a:solidFill>
                  <a:prstClr val="black"/>
                </a:solidFill>
              </a:rPr>
              <a:t>«</a:t>
            </a:r>
            <a:r>
              <a:rPr lang="en-US" sz="2100" b="1" dirty="0">
                <a:solidFill>
                  <a:prstClr val="black"/>
                </a:solidFill>
              </a:rPr>
              <a:t>Impact investment</a:t>
            </a:r>
            <a:r>
              <a:rPr lang="ru-RU" sz="2100" dirty="0">
                <a:solidFill>
                  <a:prstClr val="black"/>
                </a:solidFill>
              </a:rPr>
              <a:t>» 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ru-RU" sz="2100" dirty="0">
                <a:solidFill>
                  <a:prstClr val="black"/>
                </a:solidFill>
              </a:rPr>
              <a:t> </a:t>
            </a:r>
            <a:endParaRPr lang="ru-RU" sz="21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5085184"/>
            <a:ext cx="2160240" cy="38533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b="1" dirty="0" err="1" smtClean="0"/>
              <a:t>Інклюзивність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127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72"/>
            <a:ext cx="9144000" cy="6465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7992888" cy="223224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Thank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 you </a:t>
            </a:r>
            <a:r>
              <a:rPr lang="en-US" sz="4800" b="1" dirty="0" smtClean="0">
                <a:solidFill>
                  <a:srgbClr val="FF0000"/>
                </a:solidFill>
              </a:rPr>
              <a:t>for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 attention</a:t>
            </a:r>
            <a:endParaRPr lang="en-US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72"/>
            <a:ext cx="9144000" cy="6465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8424" y="4941168"/>
            <a:ext cx="56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prstClr val="white"/>
                </a:solidFill>
              </a:rPr>
              <a:t>1</a:t>
            </a:r>
            <a:endParaRPr lang="uk-UA" sz="2400" b="1" i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5306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812" y="3573016"/>
            <a:ext cx="72345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193 </a:t>
            </a:r>
            <a:r>
              <a:rPr lang="ru-RU" dirty="0"/>
              <a:t>держави-члени Організації Об’єднаних Націй на початку триденного Саміту зі сталого розвитку одностайно прийняли Новий порядок денний у галузі Сталого розвитку задля забезпечення сталого майбутнього до 2030 року   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В основі нової </a:t>
            </a:r>
            <a:r>
              <a:rPr lang="ru-RU" dirty="0" smtClean="0"/>
              <a:t>Глобальною </a:t>
            </a:r>
            <a:r>
              <a:rPr lang="ru-RU" dirty="0"/>
              <a:t>Стратегії Сталого Розвитку </a:t>
            </a:r>
            <a:r>
              <a:rPr lang="ru-RU" dirty="0" smtClean="0"/>
              <a:t> лежать </a:t>
            </a:r>
            <a:r>
              <a:rPr lang="ru-RU" dirty="0"/>
              <a:t>17 </a:t>
            </a:r>
            <a:r>
              <a:rPr lang="ru-RU" dirty="0" smtClean="0"/>
              <a:t>глобальных </a:t>
            </a:r>
            <a:r>
              <a:rPr lang="ru-RU" dirty="0"/>
              <a:t>цілей та 169 завдань задля їх виконання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63177"/>
            <a:ext cx="5023470" cy="256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1196" y="2492896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Нью-Йорк, 25 вересня 2015 р. </a:t>
            </a:r>
          </a:p>
        </p:txBody>
      </p:sp>
    </p:spTree>
    <p:extLst>
      <p:ext uri="{BB962C8B-B14F-4D97-AF65-F5344CB8AC3E}">
        <p14:creationId xmlns:p14="http://schemas.microsoft.com/office/powerpoint/2010/main" val="14598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71"/>
            <a:ext cx="9144000" cy="6465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8424" y="4941168"/>
            <a:ext cx="56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prstClr val="white"/>
                </a:solidFill>
              </a:rPr>
              <a:t>2</a:t>
            </a:r>
            <a:endParaRPr lang="uk-UA" sz="2400" b="1" i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183760"/>
            <a:ext cx="2232248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prstClr val="white"/>
                </a:solidFill>
              </a:rPr>
              <a:t>Якість життя </a:t>
            </a:r>
          </a:p>
          <a:p>
            <a:pPr algn="ctr"/>
            <a:r>
              <a:rPr lang="uk-UA" b="1" dirty="0" smtClean="0">
                <a:solidFill>
                  <a:prstClr val="white"/>
                </a:solidFill>
              </a:rPr>
              <a:t>Людини</a:t>
            </a:r>
          </a:p>
          <a:p>
            <a:pPr algn="ctr"/>
            <a:endParaRPr lang="uk-UA" b="1" dirty="0" smtClean="0">
              <a:solidFill>
                <a:prstClr val="white"/>
              </a:solidFill>
            </a:endParaRPr>
          </a:p>
          <a:p>
            <a:pPr algn="ctr"/>
            <a:r>
              <a:rPr lang="uk-UA" dirty="0" smtClean="0">
                <a:solidFill>
                  <a:prstClr val="white"/>
                </a:solidFill>
              </a:rPr>
              <a:t>ЦСР 1 - 11</a:t>
            </a:r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203896"/>
            <a:ext cx="3024336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prstClr val="white"/>
                </a:solidFill>
              </a:rPr>
              <a:t>Збереження навколишнього  середовища</a:t>
            </a:r>
          </a:p>
          <a:p>
            <a:pPr algn="ctr"/>
            <a:endParaRPr lang="uk-UA" b="1" dirty="0" smtClean="0">
              <a:solidFill>
                <a:prstClr val="white"/>
              </a:solidFill>
            </a:endParaRPr>
          </a:p>
          <a:p>
            <a:pPr algn="ctr"/>
            <a:r>
              <a:rPr lang="uk-UA" dirty="0" smtClean="0">
                <a:solidFill>
                  <a:prstClr val="white"/>
                </a:solidFill>
              </a:rPr>
              <a:t>ЦСР 12 - 16</a:t>
            </a:r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1203896"/>
            <a:ext cx="288032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prstClr val="white"/>
                </a:solidFill>
              </a:rPr>
              <a:t>Глобальне партнерство для розвитку</a:t>
            </a:r>
          </a:p>
          <a:p>
            <a:pPr algn="ctr"/>
            <a:endParaRPr lang="uk-UA" b="1" dirty="0" smtClean="0">
              <a:solidFill>
                <a:prstClr val="white"/>
              </a:solidFill>
            </a:endParaRPr>
          </a:p>
          <a:p>
            <a:pPr algn="ctr"/>
            <a:r>
              <a:rPr lang="uk-UA" dirty="0" smtClean="0">
                <a:solidFill>
                  <a:prstClr val="white"/>
                </a:solidFill>
              </a:rPr>
              <a:t>ЦСР 17</a:t>
            </a:r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95252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79646">
                    <a:lumMod val="75000"/>
                  </a:srgbClr>
                </a:solidFill>
              </a:rPr>
              <a:t>Створення сучасної інфраструктури  </a:t>
            </a:r>
            <a:endParaRPr lang="uk-UA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378485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Розвиток людського капіталу</a:t>
            </a:r>
            <a:endParaRPr lang="uk-UA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459660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rgbClr val="0070C0"/>
                </a:solidFill>
              </a:rPr>
              <a:t>Інклюзивність</a:t>
            </a:r>
            <a:r>
              <a:rPr lang="uk-UA" b="1" dirty="0" smtClean="0">
                <a:solidFill>
                  <a:srgbClr val="0070C0"/>
                </a:solidFill>
              </a:rPr>
              <a:t> розвитку</a:t>
            </a:r>
            <a:endParaRPr lang="uk-U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71"/>
            <a:ext cx="9144000" cy="6465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8424" y="4941168"/>
            <a:ext cx="56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prstClr val="white"/>
                </a:solidFill>
              </a:rPr>
              <a:t>3</a:t>
            </a:r>
            <a:endParaRPr lang="uk-UA" sz="2400" b="1" i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1484784"/>
            <a:ext cx="6768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70C0"/>
                </a:solidFill>
              </a:rPr>
              <a:t>Ціль Сталого </a:t>
            </a:r>
            <a:r>
              <a:rPr lang="ru-RU" sz="1600" b="1" dirty="0">
                <a:solidFill>
                  <a:srgbClr val="0070C0"/>
                </a:solidFill>
              </a:rPr>
              <a:t>Р</a:t>
            </a:r>
            <a:r>
              <a:rPr lang="ru-RU" sz="1600" b="1" dirty="0" smtClean="0">
                <a:solidFill>
                  <a:srgbClr val="0070C0"/>
                </a:solidFill>
              </a:rPr>
              <a:t>озвитку 11 </a:t>
            </a:r>
            <a:r>
              <a:rPr lang="ru-RU" sz="1600" dirty="0"/>
              <a:t>– </a:t>
            </a:r>
            <a:r>
              <a:rPr lang="ru-RU" sz="1600" dirty="0" smtClean="0"/>
              <a:t>трансформація міст в Розумні (Smart</a:t>
            </a:r>
            <a:r>
              <a:rPr lang="ru-RU" sz="1600" dirty="0"/>
              <a:t>) </a:t>
            </a:r>
            <a:r>
              <a:rPr lang="ru-RU" sz="1600" dirty="0" smtClean="0"/>
              <a:t>та Сталі  (система координат та індикатори)</a:t>
            </a:r>
            <a:endParaRPr lang="ru-RU" sz="1600" dirty="0"/>
          </a:p>
          <a:p>
            <a:pPr marL="285750" indent="-285750" algn="just">
              <a:buFont typeface="Wingdings" pitchFamily="2" charset="2"/>
              <a:buChar char="q"/>
            </a:pPr>
            <a:endParaRPr lang="ru-RU" sz="16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70C0"/>
                </a:solidFill>
              </a:rPr>
              <a:t>Завдання </a:t>
            </a:r>
            <a:r>
              <a:rPr lang="ru-RU" sz="1600" dirty="0" smtClean="0"/>
              <a:t> </a:t>
            </a:r>
            <a:r>
              <a:rPr lang="ru-RU" sz="1600" dirty="0"/>
              <a:t>– </a:t>
            </a:r>
            <a:r>
              <a:rPr lang="ru-RU" sz="1600" dirty="0" smtClean="0"/>
              <a:t>адаптація стратегій (національних та міських) до ЦСР:</a:t>
            </a:r>
            <a:endParaRPr lang="ru-RU" sz="1600" dirty="0"/>
          </a:p>
          <a:p>
            <a:pPr marL="855663" indent="-285750" algn="just">
              <a:buFont typeface="Wingdings" pitchFamily="2" charset="2"/>
              <a:buChar char="ü"/>
            </a:pPr>
            <a:r>
              <a:rPr lang="ru-RU" sz="1600" dirty="0" smtClean="0"/>
              <a:t>єдине розуміння того, якою має бути «якість життя» людини та якими мають бути вимоги до навколишнього середовища у сучасному світі  </a:t>
            </a:r>
            <a:endParaRPr lang="ru-RU" sz="1600" dirty="0"/>
          </a:p>
          <a:p>
            <a:pPr marL="855663" indent="-285750" algn="just">
              <a:buFont typeface="Wingdings" pitchFamily="2" charset="2"/>
              <a:buChar char="ü"/>
            </a:pPr>
            <a:r>
              <a:rPr lang="ru-RU" sz="1600" dirty="0" smtClean="0"/>
              <a:t>можливість порівнювати різні міста та країни (результативні показники)</a:t>
            </a:r>
            <a:endParaRPr lang="ru-RU" sz="1600" dirty="0"/>
          </a:p>
          <a:p>
            <a:pPr marL="855663" indent="-285750" algn="just">
              <a:buFont typeface="Wingdings" pitchFamily="2" charset="2"/>
              <a:buChar char="ü"/>
            </a:pPr>
            <a:r>
              <a:rPr lang="ru-RU" sz="1600" dirty="0" smtClean="0"/>
              <a:t>ефективне планування офіційної допомоги для розвитку та забезпечення контролю за її використанням  </a:t>
            </a:r>
            <a:endParaRPr lang="ru-RU" sz="1600" dirty="0"/>
          </a:p>
          <a:p>
            <a:pPr marL="285750" indent="-285750" algn="just">
              <a:buFont typeface="Wingdings" pitchFamily="2" charset="2"/>
              <a:buChar char="q"/>
            </a:pPr>
            <a:endParaRPr lang="ru-RU" sz="16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 smtClean="0"/>
              <a:t>Міста створюють свої стратегії розвитку, складовою яких мають бути </a:t>
            </a:r>
            <a:r>
              <a:rPr lang="ru-RU" sz="1600" b="1" dirty="0" smtClean="0">
                <a:solidFill>
                  <a:srgbClr val="0070C0"/>
                </a:solidFill>
              </a:rPr>
              <a:t>муніципальні інфраструктурні плани</a:t>
            </a:r>
            <a:r>
              <a:rPr lang="ru-RU" sz="1600" dirty="0" smtClean="0"/>
              <a:t>, а також і</a:t>
            </a:r>
            <a:r>
              <a:rPr lang="ru-RU" sz="1600" b="1" dirty="0" smtClean="0">
                <a:solidFill>
                  <a:srgbClr val="0070C0"/>
                </a:solidFill>
              </a:rPr>
              <a:t>нституційні механізми </a:t>
            </a:r>
            <a:r>
              <a:rPr lang="ru-RU" sz="1600" dirty="0" smtClean="0"/>
              <a:t>їх реалізації, що мають інклюзивний характер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87736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Стратегії міст: сучасні тенденції у світі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406" y="877362"/>
            <a:ext cx="12922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8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72"/>
            <a:ext cx="9144000" cy="6465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8424" y="4941168"/>
            <a:ext cx="56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prstClr val="white"/>
                </a:solidFill>
              </a:rPr>
              <a:t>4</a:t>
            </a:r>
            <a:endParaRPr lang="uk-UA" sz="2400" b="1" i="1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367" y="2037387"/>
            <a:ext cx="1397819" cy="278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6840" y="839202"/>
            <a:ext cx="7681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Розроблення (адаптація) національних (регіональних, міських) стратегій до ЦСР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61206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Чому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/>
              <a:t>Оцінка </a:t>
            </a:r>
            <a:r>
              <a:rPr lang="uk-UA" dirty="0" smtClean="0"/>
              <a:t>ситуації в країні (регіоні) щодо ЦСР у розумінні світового товариства (</a:t>
            </a:r>
            <a:r>
              <a:rPr lang="uk-UA" b="1" dirty="0" smtClean="0">
                <a:solidFill>
                  <a:srgbClr val="0070C0"/>
                </a:solidFill>
              </a:rPr>
              <a:t>нова система координат</a:t>
            </a:r>
            <a:r>
              <a:rPr lang="uk-UA" dirty="0" smtClean="0"/>
              <a:t>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/>
              <a:t>Виявлення найбільш проблемних питань щодо якості життя та  стану навколишнього </a:t>
            </a:r>
            <a:r>
              <a:rPr lang="uk-UA" dirty="0" smtClean="0"/>
              <a:t>середовища  </a:t>
            </a:r>
            <a:r>
              <a:rPr lang="uk-UA" b="1" dirty="0" smtClean="0">
                <a:solidFill>
                  <a:srgbClr val="0070C0"/>
                </a:solidFill>
              </a:rPr>
              <a:t>у цій системі координат </a:t>
            </a:r>
            <a:endParaRPr lang="uk-UA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/>
              <a:t>Визначення </a:t>
            </a:r>
            <a:r>
              <a:rPr lang="uk-UA" b="1" dirty="0" smtClean="0">
                <a:solidFill>
                  <a:srgbClr val="0070C0"/>
                </a:solidFill>
              </a:rPr>
              <a:t>критичної для досягнення ЦСР інфраструктури</a:t>
            </a:r>
            <a:r>
              <a:rPr lang="uk-UA" dirty="0" smtClean="0"/>
              <a:t>, розроблення інфраструктурних планів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/>
              <a:t>Аналіз існуючих </a:t>
            </a:r>
            <a:r>
              <a:rPr lang="uk-UA" b="1" dirty="0" smtClean="0">
                <a:solidFill>
                  <a:srgbClr val="0070C0"/>
                </a:solidFill>
              </a:rPr>
              <a:t>механізмів розвитку територій </a:t>
            </a:r>
            <a:r>
              <a:rPr lang="uk-UA" dirty="0" smtClean="0"/>
              <a:t>з урахуванням ЦСР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/>
              <a:t>Виявлення найбільш важливих напрямів спрямування </a:t>
            </a:r>
            <a:r>
              <a:rPr lang="uk-UA" dirty="0" smtClean="0"/>
              <a:t>бюджетних коштів та міжнародної </a:t>
            </a:r>
            <a:r>
              <a:rPr lang="uk-UA" dirty="0" smtClean="0"/>
              <a:t>технічної допомоги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98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71"/>
            <a:ext cx="9144000" cy="6465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8424" y="4941168"/>
            <a:ext cx="56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prstClr val="white"/>
                </a:solidFill>
              </a:rPr>
              <a:t>5</a:t>
            </a:r>
            <a:endParaRPr lang="uk-UA" sz="2400" b="1" i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476048"/>
            <a:ext cx="7200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 err="1" smtClean="0"/>
              <a:t>Більшість</a:t>
            </a:r>
            <a:r>
              <a:rPr lang="ru-RU" sz="1600" dirty="0" smtClean="0"/>
              <a:t> міст мають стратегії розвитку. </a:t>
            </a:r>
            <a:r>
              <a:rPr lang="ru-RU" sz="1600" dirty="0" err="1" smtClean="0"/>
              <a:t>Водночас</a:t>
            </a:r>
            <a:r>
              <a:rPr lang="ru-RU" sz="1600" dirty="0" smtClean="0"/>
              <a:t>, вони </a:t>
            </a:r>
            <a:r>
              <a:rPr lang="ru-RU" sz="1600" dirty="0" err="1" smtClean="0"/>
              <a:t>переважно</a:t>
            </a:r>
            <a:r>
              <a:rPr lang="ru-RU" sz="1600" dirty="0" smtClean="0"/>
              <a:t>:  </a:t>
            </a:r>
            <a:endParaRPr lang="ru-RU" sz="1600" dirty="0"/>
          </a:p>
          <a:p>
            <a:pPr marL="692150" indent="-285750" algn="just">
              <a:buFont typeface="Wingdings" pitchFamily="2" charset="2"/>
              <a:buChar char="ü"/>
            </a:pPr>
            <a:r>
              <a:rPr lang="ru-RU" sz="1600" dirty="0" err="1" smtClean="0"/>
              <a:t>декларативні</a:t>
            </a:r>
            <a:endParaRPr lang="ru-RU" sz="1600" dirty="0"/>
          </a:p>
          <a:p>
            <a:pPr marL="692150" indent="-285750" algn="just">
              <a:buFont typeface="Wingdings" pitchFamily="2" charset="2"/>
              <a:buChar char="ü"/>
            </a:pPr>
            <a:r>
              <a:rPr lang="ru-RU" sz="1600" dirty="0" smtClean="0"/>
              <a:t>не </a:t>
            </a:r>
            <a:r>
              <a:rPr lang="ru-RU" sz="1600" dirty="0" err="1" smtClean="0"/>
              <a:t>містять</a:t>
            </a:r>
            <a:r>
              <a:rPr lang="ru-RU" sz="1600" dirty="0" smtClean="0"/>
              <a:t> </a:t>
            </a:r>
            <a:r>
              <a:rPr lang="ru-RU" sz="1600" dirty="0" err="1" smtClean="0"/>
              <a:t>чітких</a:t>
            </a:r>
            <a:r>
              <a:rPr lang="ru-RU" sz="1600" dirty="0" smtClean="0"/>
              <a:t> </a:t>
            </a:r>
            <a:r>
              <a:rPr lang="ru-RU" sz="1600" dirty="0" err="1" smtClean="0"/>
              <a:t>цільових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індикаторів</a:t>
            </a:r>
            <a:r>
              <a:rPr lang="ru-RU" sz="1600" dirty="0" smtClean="0"/>
              <a:t>, у </a:t>
            </a:r>
            <a:r>
              <a:rPr lang="ru-RU" sz="1600" dirty="0" err="1" smtClean="0"/>
              <a:t>т.ч</a:t>
            </a:r>
            <a:r>
              <a:rPr lang="ru-RU" sz="1600" dirty="0" smtClean="0"/>
              <a:t>. </a:t>
            </a:r>
            <a:r>
              <a:rPr lang="ru-RU" sz="1600" dirty="0" err="1" smtClean="0"/>
              <a:t>відповідно</a:t>
            </a:r>
            <a:r>
              <a:rPr lang="ru-RU" sz="1600" dirty="0" smtClean="0"/>
              <a:t> до ЦСР, та </a:t>
            </a:r>
            <a:r>
              <a:rPr lang="ru-RU" sz="1600" dirty="0" err="1" smtClean="0"/>
              <a:t>персоналізованої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відповідальності</a:t>
            </a:r>
            <a:r>
              <a:rPr lang="ru-RU" sz="1600" dirty="0" smtClean="0"/>
              <a:t> за їх виконання</a:t>
            </a:r>
            <a:endParaRPr lang="ru-RU" sz="1600" dirty="0"/>
          </a:p>
          <a:p>
            <a:pPr marL="692150" indent="-285750" algn="just">
              <a:buFont typeface="Wingdings" pitchFamily="2" charset="2"/>
              <a:buChar char="ü"/>
            </a:pPr>
            <a:r>
              <a:rPr lang="ru-RU" sz="1600" dirty="0" smtClean="0"/>
              <a:t>не </a:t>
            </a:r>
            <a:r>
              <a:rPr lang="ru-RU" sz="1600" dirty="0" err="1" smtClean="0"/>
              <a:t>передбачають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практичних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механізмів</a:t>
            </a:r>
            <a:r>
              <a:rPr lang="ru-RU" sz="1600" dirty="0" smtClean="0"/>
              <a:t> їх реалізації, </a:t>
            </a:r>
            <a:r>
              <a:rPr lang="ru-RU" sz="1600" dirty="0" err="1" smtClean="0"/>
              <a:t>зокрема</a:t>
            </a:r>
            <a:r>
              <a:rPr lang="ru-RU" sz="1600" dirty="0" smtClean="0"/>
              <a:t>, </a:t>
            </a:r>
            <a:r>
              <a:rPr lang="ru-RU" sz="1600" dirty="0" err="1" smtClean="0"/>
              <a:t>створення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муніципальних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інфраструктурних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планів</a:t>
            </a:r>
            <a:r>
              <a:rPr lang="ru-RU" sz="1600" dirty="0" smtClean="0"/>
              <a:t>  </a:t>
            </a:r>
            <a:endParaRPr lang="ru-RU" sz="1600" dirty="0"/>
          </a:p>
          <a:p>
            <a:pPr marL="285750" indent="-285750" algn="just">
              <a:buFont typeface="Wingdings" pitchFamily="2" charset="2"/>
              <a:buChar char="q"/>
            </a:pPr>
            <a:endParaRPr lang="ru-RU" sz="16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 smtClean="0"/>
              <a:t> Мери не є «</a:t>
            </a:r>
            <a:r>
              <a:rPr lang="ru-RU" sz="1600" dirty="0" err="1" smtClean="0"/>
              <a:t>чемпіонами</a:t>
            </a:r>
            <a:r>
              <a:rPr lang="ru-RU" sz="1600" dirty="0"/>
              <a:t>» </a:t>
            </a:r>
            <a:r>
              <a:rPr lang="ru-RU" sz="1600" dirty="0" smtClean="0"/>
              <a:t>при </a:t>
            </a:r>
            <a:r>
              <a:rPr lang="ru-RU" sz="1600" dirty="0" err="1" smtClean="0"/>
              <a:t>підготовці</a:t>
            </a:r>
            <a:r>
              <a:rPr lang="ru-RU" sz="1600" dirty="0" smtClean="0"/>
              <a:t> та реалізації міських стратегій; </a:t>
            </a:r>
            <a:r>
              <a:rPr lang="ru-RU" sz="1600" dirty="0" err="1" smtClean="0"/>
              <a:t>цей</a:t>
            </a:r>
            <a:r>
              <a:rPr lang="ru-RU" sz="1600" dirty="0" smtClean="0"/>
              <a:t> документ носить </a:t>
            </a:r>
            <a:r>
              <a:rPr lang="ru-RU" sz="1600" dirty="0" err="1" smtClean="0"/>
              <a:t>другорядний</a:t>
            </a:r>
            <a:r>
              <a:rPr lang="ru-RU" sz="1600" dirty="0" smtClean="0"/>
              <a:t> характер та не є основою для розвитку </a:t>
            </a:r>
            <a:r>
              <a:rPr lang="ru-RU" sz="1600" dirty="0" err="1" smtClean="0"/>
              <a:t>території</a:t>
            </a:r>
            <a:endParaRPr lang="ru-RU" sz="1600" dirty="0"/>
          </a:p>
          <a:p>
            <a:pPr marL="285750" indent="-285750" algn="just">
              <a:buFont typeface="Wingdings" pitchFamily="2" charset="2"/>
              <a:buChar char="q"/>
            </a:pPr>
            <a:endParaRPr lang="ru-RU" sz="16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 smtClean="0"/>
              <a:t>Стратегії </a:t>
            </a:r>
            <a:r>
              <a:rPr lang="ru-RU" sz="1600" dirty="0" err="1" smtClean="0"/>
              <a:t>розроблені</a:t>
            </a:r>
            <a:r>
              <a:rPr lang="ru-RU" sz="1600" dirty="0" smtClean="0"/>
              <a:t> з використанням </a:t>
            </a:r>
            <a:r>
              <a:rPr lang="ru-RU" sz="1600" dirty="0" err="1" smtClean="0"/>
              <a:t>різних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методологій</a:t>
            </a:r>
            <a:r>
              <a:rPr lang="ru-RU" sz="1600" dirty="0" smtClean="0"/>
              <a:t> та на різні </a:t>
            </a:r>
            <a:r>
              <a:rPr lang="ru-RU" sz="1600" dirty="0" err="1" smtClean="0"/>
              <a:t>терміни</a:t>
            </a:r>
            <a:r>
              <a:rPr lang="ru-RU" sz="1600" dirty="0" smtClean="0"/>
              <a:t>  – їх не </a:t>
            </a:r>
            <a:r>
              <a:rPr lang="ru-RU" sz="1600" dirty="0" err="1" smtClean="0"/>
              <a:t>можливо</a:t>
            </a:r>
            <a:r>
              <a:rPr lang="ru-RU" sz="1600" dirty="0" smtClean="0"/>
              <a:t> порівнювати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собою</a:t>
            </a:r>
            <a:endParaRPr lang="ru-RU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47304" y="76470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Стратегії міст: </a:t>
            </a:r>
            <a:r>
              <a:rPr lang="uk-UA" sz="2800" b="1" dirty="0" smtClean="0">
                <a:solidFill>
                  <a:srgbClr val="0070C0"/>
                </a:solidFill>
              </a:rPr>
              <a:t>ситуація в Україні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304" y="4813305"/>
            <a:ext cx="682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70C0"/>
                </a:solidFill>
              </a:rPr>
              <a:t>Як наслідок, значні фінансові ресурси, що з'явилися внаслідок децентралізації та надходять в рамках міжнародної технічної допомоги використовуються неефективно</a:t>
            </a:r>
            <a:endParaRPr lang="uk-UA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71"/>
            <a:ext cx="9144000" cy="6465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7672" y="4941168"/>
            <a:ext cx="56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prstClr val="white"/>
                </a:solidFill>
              </a:rPr>
              <a:t>6</a:t>
            </a:r>
            <a:endParaRPr lang="uk-UA" sz="2400" b="1" i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166840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 err="1" smtClean="0">
                <a:solidFill>
                  <a:prstClr val="black"/>
                </a:solidFill>
              </a:rPr>
              <a:t>Розроблено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методологію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підготовки</a:t>
            </a:r>
            <a:r>
              <a:rPr lang="ru-RU" sz="1600" dirty="0" smtClean="0">
                <a:solidFill>
                  <a:prstClr val="black"/>
                </a:solidFill>
              </a:rPr>
              <a:t> Стратегій Сталого Розвитку Міст в </a:t>
            </a:r>
            <a:r>
              <a:rPr lang="ru-RU" sz="1600" dirty="0" err="1" smtClean="0">
                <a:solidFill>
                  <a:prstClr val="black"/>
                </a:solidFill>
              </a:rPr>
              <a:t>контексті</a:t>
            </a:r>
            <a:r>
              <a:rPr lang="ru-RU" sz="1600" dirty="0" smtClean="0">
                <a:solidFill>
                  <a:prstClr val="black"/>
                </a:solidFill>
              </a:rPr>
              <a:t> Цілей Сталого Розвитку (</a:t>
            </a:r>
            <a:r>
              <a:rPr lang="ru-RU" sz="1600" dirty="0" err="1" smtClean="0">
                <a:solidFill>
                  <a:prstClr val="black"/>
                </a:solidFill>
              </a:rPr>
              <a:t>Академія</a:t>
            </a:r>
            <a:r>
              <a:rPr lang="ru-RU" sz="1600" dirty="0" smtClean="0">
                <a:solidFill>
                  <a:prstClr val="black"/>
                </a:solidFill>
              </a:rPr>
              <a:t> ППП)</a:t>
            </a:r>
            <a:endParaRPr lang="ru-RU" sz="1600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ru-RU" sz="1600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</a:rPr>
              <a:t>З використанням </a:t>
            </a:r>
            <a:r>
              <a:rPr lang="ru-RU" sz="1600" dirty="0" err="1" smtClean="0">
                <a:solidFill>
                  <a:prstClr val="black"/>
                </a:solidFill>
              </a:rPr>
              <a:t>цієї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методології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розроблено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Стратегію</a:t>
            </a:r>
            <a:r>
              <a:rPr lang="ru-RU" sz="1600" dirty="0" smtClean="0">
                <a:solidFill>
                  <a:prstClr val="black"/>
                </a:solidFill>
              </a:rPr>
              <a:t> Сталого Розвитку      м. </a:t>
            </a:r>
            <a:r>
              <a:rPr lang="ru-RU" sz="1600" dirty="0" err="1" smtClean="0">
                <a:solidFill>
                  <a:prstClr val="black"/>
                </a:solidFill>
              </a:rPr>
              <a:t>Олександрія</a:t>
            </a:r>
            <a:r>
              <a:rPr lang="ru-RU" sz="1600" dirty="0" smtClean="0">
                <a:solidFill>
                  <a:prstClr val="black"/>
                </a:solidFill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</a:rPr>
              <a:t>Кіровоградська</a:t>
            </a:r>
            <a:r>
              <a:rPr lang="ru-RU" sz="1600" dirty="0" smtClean="0">
                <a:solidFill>
                  <a:prstClr val="black"/>
                </a:solidFill>
              </a:rPr>
              <a:t> обл. – </a:t>
            </a:r>
            <a:r>
              <a:rPr lang="ru-RU" sz="1600" dirty="0" err="1" smtClean="0">
                <a:solidFill>
                  <a:prstClr val="black"/>
                </a:solidFill>
              </a:rPr>
              <a:t>затверджена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міською</a:t>
            </a:r>
            <a:r>
              <a:rPr lang="ru-RU" sz="1600" dirty="0" smtClean="0">
                <a:solidFill>
                  <a:prstClr val="black"/>
                </a:solidFill>
              </a:rPr>
              <a:t> радою у </a:t>
            </a:r>
            <a:r>
              <a:rPr lang="ru-RU" sz="1600" dirty="0" err="1" smtClean="0">
                <a:solidFill>
                  <a:prstClr val="black"/>
                </a:solidFill>
              </a:rPr>
              <a:t>вересні</a:t>
            </a:r>
            <a:r>
              <a:rPr lang="ru-RU" sz="1600" dirty="0" smtClean="0">
                <a:solidFill>
                  <a:prstClr val="black"/>
                </a:solidFill>
              </a:rPr>
              <a:t> 2016р.  </a:t>
            </a:r>
            <a:r>
              <a:rPr lang="ru-RU" sz="1600" dirty="0" err="1" smtClean="0">
                <a:solidFill>
                  <a:prstClr val="black"/>
                </a:solidFill>
              </a:rPr>
              <a:t>Містом</a:t>
            </a:r>
            <a:r>
              <a:rPr lang="ru-RU" sz="1600" dirty="0" smtClean="0">
                <a:solidFill>
                  <a:prstClr val="black"/>
                </a:solidFill>
              </a:rPr>
              <a:t> створено </a:t>
            </a:r>
            <a:r>
              <a:rPr lang="ru-RU" sz="1600" dirty="0" err="1" smtClean="0">
                <a:solidFill>
                  <a:prstClr val="black"/>
                </a:solidFill>
              </a:rPr>
              <a:t>Асоціацію</a:t>
            </a:r>
            <a:r>
              <a:rPr lang="ru-RU" sz="1600" dirty="0" smtClean="0">
                <a:solidFill>
                  <a:prstClr val="black"/>
                </a:solidFill>
              </a:rPr>
              <a:t> «Сталі та Розумні міста </a:t>
            </a:r>
            <a:r>
              <a:rPr lang="ru-RU" sz="1600" dirty="0" err="1" smtClean="0">
                <a:solidFill>
                  <a:prstClr val="black"/>
                </a:solidFill>
              </a:rPr>
              <a:t>України</a:t>
            </a:r>
            <a:r>
              <a:rPr lang="ru-RU" sz="1600" dirty="0" smtClean="0">
                <a:solidFill>
                  <a:prstClr val="black"/>
                </a:solidFill>
              </a:rPr>
              <a:t>»</a:t>
            </a:r>
            <a:endParaRPr lang="ru-RU" sz="1600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ru-RU" sz="1600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 err="1" smtClean="0">
                <a:solidFill>
                  <a:prstClr val="black"/>
                </a:solidFill>
              </a:rPr>
              <a:t>Методологія</a:t>
            </a:r>
            <a:r>
              <a:rPr lang="ru-RU" sz="1600" dirty="0" smtClean="0">
                <a:solidFill>
                  <a:prstClr val="black"/>
                </a:solidFill>
              </a:rPr>
              <a:t> та Стратегія </a:t>
            </a:r>
            <a:r>
              <a:rPr lang="ru-RU" sz="1600" dirty="0" err="1" smtClean="0">
                <a:solidFill>
                  <a:prstClr val="black"/>
                </a:solidFill>
              </a:rPr>
              <a:t>презентовані</a:t>
            </a:r>
            <a:r>
              <a:rPr lang="ru-RU" sz="1600" dirty="0" smtClean="0">
                <a:solidFill>
                  <a:prstClr val="black"/>
                </a:solidFill>
              </a:rPr>
              <a:t> на </a:t>
            </a:r>
            <a:r>
              <a:rPr lang="ru-RU" sz="1600" dirty="0" err="1" smtClean="0">
                <a:solidFill>
                  <a:prstClr val="black"/>
                </a:solidFill>
              </a:rPr>
              <a:t>міжнародних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конференціях</a:t>
            </a:r>
            <a:r>
              <a:rPr lang="ru-RU" sz="1600" dirty="0" smtClean="0">
                <a:solidFill>
                  <a:prstClr val="black"/>
                </a:solidFill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</a:rPr>
              <a:t>організованих</a:t>
            </a:r>
            <a:r>
              <a:rPr lang="ru-RU" sz="1600" dirty="0" smtClean="0">
                <a:solidFill>
                  <a:prstClr val="black"/>
                </a:solidFill>
              </a:rPr>
              <a:t> ЄЕК ООН: «Сталі та Розумні міста» (Барселона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smtClean="0">
                <a:solidFill>
                  <a:prstClr val="black"/>
                </a:solidFill>
              </a:rPr>
              <a:t>листопад </a:t>
            </a:r>
            <a:r>
              <a:rPr lang="ru-RU" sz="1600" dirty="0">
                <a:solidFill>
                  <a:prstClr val="black"/>
                </a:solidFill>
              </a:rPr>
              <a:t>2016)  и  </a:t>
            </a:r>
            <a:r>
              <a:rPr lang="ru-RU" sz="1600" dirty="0" smtClean="0">
                <a:solidFill>
                  <a:prstClr val="black"/>
                </a:solidFill>
              </a:rPr>
              <a:t>«</a:t>
            </a:r>
            <a:r>
              <a:rPr lang="ru-RU" sz="1600" dirty="0" err="1" smtClean="0">
                <a:solidFill>
                  <a:prstClr val="black"/>
                </a:solidFill>
              </a:rPr>
              <a:t>Досягнення</a:t>
            </a:r>
            <a:r>
              <a:rPr lang="ru-RU" sz="1600" dirty="0" smtClean="0">
                <a:solidFill>
                  <a:prstClr val="black"/>
                </a:solidFill>
              </a:rPr>
              <a:t> ЦСР </a:t>
            </a:r>
            <a:r>
              <a:rPr lang="ru-RU" sz="1600" dirty="0">
                <a:solidFill>
                  <a:prstClr val="black"/>
                </a:solidFill>
              </a:rPr>
              <a:t>через </a:t>
            </a:r>
            <a:r>
              <a:rPr lang="ru-RU" sz="1600" dirty="0" err="1">
                <a:solidFill>
                  <a:prstClr val="black"/>
                </a:solidFill>
              </a:rPr>
              <a:t>People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First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PPPs</a:t>
            </a:r>
            <a:r>
              <a:rPr lang="ru-RU" sz="1600" dirty="0">
                <a:solidFill>
                  <a:prstClr val="black"/>
                </a:solidFill>
              </a:rPr>
              <a:t>» (Гонконг, </a:t>
            </a:r>
            <a:r>
              <a:rPr lang="ru-RU" sz="1600" dirty="0" err="1" smtClean="0">
                <a:solidFill>
                  <a:prstClr val="black"/>
                </a:solidFill>
              </a:rPr>
              <a:t>травень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2017); </a:t>
            </a:r>
            <a:r>
              <a:rPr lang="ru-RU" sz="1600" dirty="0" smtClean="0">
                <a:solidFill>
                  <a:prstClr val="black"/>
                </a:solidFill>
              </a:rPr>
              <a:t>Стратегія м. </a:t>
            </a:r>
            <a:r>
              <a:rPr lang="ru-RU" sz="1600" dirty="0" err="1" smtClean="0">
                <a:solidFill>
                  <a:prstClr val="black"/>
                </a:solidFill>
              </a:rPr>
              <a:t>Олександрія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розміщена</a:t>
            </a:r>
            <a:r>
              <a:rPr lang="ru-RU" sz="1600" dirty="0" smtClean="0">
                <a:solidFill>
                  <a:prstClr val="black"/>
                </a:solidFill>
              </a:rPr>
              <a:t> на </a:t>
            </a:r>
            <a:r>
              <a:rPr lang="ru-RU" sz="1600" dirty="0" err="1" smtClean="0">
                <a:solidFill>
                  <a:prstClr val="black"/>
                </a:solidFill>
              </a:rPr>
              <a:t>офіційному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сайті</a:t>
            </a:r>
            <a:r>
              <a:rPr lang="ru-RU" sz="1600" dirty="0" smtClean="0">
                <a:solidFill>
                  <a:prstClr val="black"/>
                </a:solidFill>
              </a:rPr>
              <a:t> ЄЕК </a:t>
            </a:r>
            <a:r>
              <a:rPr lang="ru-RU" sz="1600" dirty="0">
                <a:solidFill>
                  <a:prstClr val="black"/>
                </a:solidFill>
              </a:rPr>
              <a:t>ООН </a:t>
            </a:r>
            <a:r>
              <a:rPr lang="ru-RU" sz="1600" dirty="0" smtClean="0">
                <a:solidFill>
                  <a:prstClr val="black"/>
                </a:solidFill>
              </a:rPr>
              <a:t>як приклад </a:t>
            </a:r>
            <a:r>
              <a:rPr lang="ru-RU" sz="1600" dirty="0" err="1" smtClean="0">
                <a:solidFill>
                  <a:prstClr val="black"/>
                </a:solidFill>
              </a:rPr>
              <a:t>підготовки</a:t>
            </a:r>
            <a:r>
              <a:rPr lang="ru-RU" sz="1600" dirty="0" smtClean="0">
                <a:solidFill>
                  <a:prstClr val="black"/>
                </a:solidFill>
              </a:rPr>
              <a:t> міських стратегій сталого розвитку в рамках ЦСР (http</a:t>
            </a:r>
            <a:r>
              <a:rPr lang="ru-RU" sz="1600" dirty="0">
                <a:solidFill>
                  <a:prstClr val="black"/>
                </a:solidFill>
              </a:rPr>
              <a:t>://www.unece.org/ppp/pppforcities2016.html#/)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sz="1600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</a:rPr>
              <a:t>У </a:t>
            </a:r>
            <a:r>
              <a:rPr lang="ru-RU" sz="1600" dirty="0" err="1" smtClean="0">
                <a:solidFill>
                  <a:prstClr val="black"/>
                </a:solidFill>
              </a:rPr>
              <a:t>теперішній</a:t>
            </a:r>
            <a:r>
              <a:rPr lang="ru-RU" sz="1600" dirty="0" smtClean="0">
                <a:solidFill>
                  <a:prstClr val="black"/>
                </a:solidFill>
              </a:rPr>
              <a:t> час з PPIAF (</a:t>
            </a:r>
            <a:r>
              <a:rPr lang="ru-RU" sz="1600" dirty="0" err="1" smtClean="0">
                <a:solidFill>
                  <a:prstClr val="black"/>
                </a:solidFill>
              </a:rPr>
              <a:t>Група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Світового</a:t>
            </a:r>
            <a:r>
              <a:rPr lang="ru-RU" sz="1600" dirty="0" smtClean="0">
                <a:solidFill>
                  <a:prstClr val="black"/>
                </a:solidFill>
              </a:rPr>
              <a:t> банку) </a:t>
            </a:r>
            <a:r>
              <a:rPr lang="ru-RU" sz="1600" dirty="0" err="1" smtClean="0">
                <a:solidFill>
                  <a:prstClr val="black"/>
                </a:solidFill>
              </a:rPr>
              <a:t>обговорюється</a:t>
            </a:r>
            <a:r>
              <a:rPr lang="ru-RU" sz="1600" dirty="0" smtClean="0">
                <a:solidFill>
                  <a:prstClr val="black"/>
                </a:solidFill>
              </a:rPr>
              <a:t> можливість   </a:t>
            </a:r>
            <a:r>
              <a:rPr lang="ru-RU" sz="1600" dirty="0" err="1" smtClean="0">
                <a:solidFill>
                  <a:prstClr val="black"/>
                </a:solidFill>
              </a:rPr>
              <a:t>створення</a:t>
            </a:r>
            <a:r>
              <a:rPr lang="ru-RU" sz="1600" dirty="0" smtClean="0">
                <a:solidFill>
                  <a:prstClr val="black"/>
                </a:solidFill>
              </a:rPr>
              <a:t> на </a:t>
            </a:r>
            <a:r>
              <a:rPr lang="ru-RU" sz="1600" dirty="0" err="1" smtClean="0">
                <a:solidFill>
                  <a:prstClr val="black"/>
                </a:solidFill>
              </a:rPr>
              <a:t>базі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цієї</a:t>
            </a:r>
            <a:r>
              <a:rPr lang="ru-RU" sz="1600" dirty="0" smtClean="0">
                <a:solidFill>
                  <a:prstClr val="black"/>
                </a:solidFill>
              </a:rPr>
              <a:t> стратегії </a:t>
            </a:r>
            <a:r>
              <a:rPr lang="ru-RU" sz="1600" dirty="0" err="1" smtClean="0">
                <a:solidFill>
                  <a:prstClr val="black"/>
                </a:solidFill>
              </a:rPr>
              <a:t>муніципального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інфраструктурного</a:t>
            </a:r>
            <a:r>
              <a:rPr lang="ru-RU" sz="1600" dirty="0" smtClean="0">
                <a:solidFill>
                  <a:prstClr val="black"/>
                </a:solidFill>
              </a:rPr>
              <a:t> плану з використанням  </a:t>
            </a:r>
            <a:r>
              <a:rPr lang="ru-RU" sz="1600" dirty="0" err="1" smtClean="0">
                <a:solidFill>
                  <a:prstClr val="black"/>
                </a:solidFill>
              </a:rPr>
              <a:t>розробленої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Світовим</a:t>
            </a:r>
            <a:r>
              <a:rPr lang="ru-RU" sz="1600" dirty="0" smtClean="0">
                <a:solidFill>
                  <a:prstClr val="black"/>
                </a:solidFill>
              </a:rPr>
              <a:t> банком </a:t>
            </a:r>
            <a:r>
              <a:rPr lang="ru-RU" sz="1600" dirty="0" err="1" smtClean="0">
                <a:solidFill>
                  <a:prstClr val="black"/>
                </a:solidFill>
              </a:rPr>
              <a:t>методології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пріоритезації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проектів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7304" y="69269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Україна: перші кроки міст в рамках ЦСР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71"/>
            <a:ext cx="9144000" cy="6465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8424" y="4941168"/>
            <a:ext cx="56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prstClr val="white"/>
                </a:solidFill>
              </a:rPr>
              <a:t>7</a:t>
            </a:r>
            <a:endParaRPr lang="uk-UA" sz="2400" b="1" i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66480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Методологія розроблення стратегій міст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88021"/>
            <a:ext cx="3888431" cy="441720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marL="335270" indent="-335270" algn="just">
              <a:buFont typeface="Wingdings" panose="05000000000000000000" pitchFamily="2" charset="2"/>
              <a:buChar char="q"/>
            </a:pPr>
            <a:r>
              <a:rPr lang="ru-RU" sz="1400" dirty="0" err="1" smtClean="0">
                <a:solidFill>
                  <a:prstClr val="black"/>
                </a:solidFill>
              </a:rPr>
              <a:t>Побудова</a:t>
            </a:r>
            <a:r>
              <a:rPr lang="ru-RU" sz="1400" dirty="0" smtClean="0">
                <a:solidFill>
                  <a:prstClr val="black"/>
                </a:solidFill>
              </a:rPr>
              <a:t> дерева цілей Стратегії, </a:t>
            </a:r>
            <a:r>
              <a:rPr lang="ru-RU" sz="1400" dirty="0" err="1" smtClean="0">
                <a:solidFill>
                  <a:prstClr val="black"/>
                </a:solidFill>
              </a:rPr>
              <a:t>базуючись</a:t>
            </a:r>
            <a:r>
              <a:rPr lang="ru-RU" sz="1400" dirty="0" smtClean="0">
                <a:solidFill>
                  <a:prstClr val="black"/>
                </a:solidFill>
              </a:rPr>
              <a:t> на </a:t>
            </a:r>
            <a:r>
              <a:rPr lang="ru-RU" sz="1400" dirty="0" err="1" smtClean="0">
                <a:solidFill>
                  <a:prstClr val="black"/>
                </a:solidFill>
              </a:rPr>
              <a:t>індикаторах</a:t>
            </a:r>
            <a:r>
              <a:rPr lang="ru-RU" sz="1400" dirty="0" smtClean="0">
                <a:solidFill>
                  <a:prstClr val="black"/>
                </a:solidFill>
              </a:rPr>
              <a:t> ЦСР</a:t>
            </a:r>
          </a:p>
          <a:p>
            <a:pPr marL="335270" indent="-33527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prstClr val="black"/>
              </a:solidFill>
            </a:endParaRPr>
          </a:p>
          <a:p>
            <a:pPr marL="335270" indent="-335270" algn="just">
              <a:buFont typeface="Wingdings" panose="05000000000000000000" pitchFamily="2" charset="2"/>
              <a:buChar char="q"/>
            </a:pPr>
            <a:r>
              <a:rPr lang="ru-RU" sz="1400" dirty="0" err="1" smtClean="0">
                <a:solidFill>
                  <a:prstClr val="black"/>
                </a:solidFill>
              </a:rPr>
              <a:t>Рейтингова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оцінка</a:t>
            </a:r>
            <a:r>
              <a:rPr lang="ru-RU" sz="1400" dirty="0" smtClean="0">
                <a:solidFill>
                  <a:prstClr val="black"/>
                </a:solidFill>
              </a:rPr>
              <a:t> сталого розвитку  (</a:t>
            </a:r>
            <a:r>
              <a:rPr lang="ru-RU" sz="1400" dirty="0" err="1" smtClean="0">
                <a:solidFill>
                  <a:prstClr val="black"/>
                </a:solidFill>
              </a:rPr>
              <a:t>статистичні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дані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  <a:r>
              <a:rPr lang="ru-RU" sz="1400" dirty="0" err="1" smtClean="0">
                <a:solidFill>
                  <a:prstClr val="black"/>
                </a:solidFill>
              </a:rPr>
              <a:t>поточний</a:t>
            </a:r>
            <a:r>
              <a:rPr lang="ru-RU" sz="1400" dirty="0" smtClean="0">
                <a:solidFill>
                  <a:prstClr val="black"/>
                </a:solidFill>
              </a:rPr>
              <a:t> стан, </a:t>
            </a:r>
            <a:r>
              <a:rPr lang="ru-RU" sz="1400" dirty="0" smtClean="0">
                <a:solidFill>
                  <a:prstClr val="black"/>
                </a:solidFill>
              </a:rPr>
              <a:t>2020 </a:t>
            </a:r>
            <a:r>
              <a:rPr lang="ru-RU" sz="1400" dirty="0" smtClean="0">
                <a:solidFill>
                  <a:prstClr val="black"/>
                </a:solidFill>
              </a:rPr>
              <a:t>та </a:t>
            </a:r>
            <a:r>
              <a:rPr lang="ru-RU" sz="1400" dirty="0" smtClean="0">
                <a:solidFill>
                  <a:prstClr val="black"/>
                </a:solidFill>
              </a:rPr>
              <a:t>2030 гг</a:t>
            </a:r>
            <a:r>
              <a:rPr lang="ru-RU" sz="1400" dirty="0" smtClean="0">
                <a:solidFill>
                  <a:prstClr val="black"/>
                </a:solidFill>
              </a:rPr>
              <a:t>.) – </a:t>
            </a:r>
            <a:r>
              <a:rPr lang="ru-RU" sz="1400" i="1" dirty="0" err="1" smtClean="0">
                <a:solidFill>
                  <a:prstClr val="black"/>
                </a:solidFill>
              </a:rPr>
              <a:t>вимірюваність</a:t>
            </a:r>
            <a:endParaRPr lang="ru-RU" sz="1400" i="1" dirty="0" smtClean="0">
              <a:solidFill>
                <a:prstClr val="black"/>
              </a:solidFill>
            </a:endParaRPr>
          </a:p>
          <a:p>
            <a:pPr marL="335270" indent="-33527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prstClr val="black"/>
              </a:solidFill>
            </a:endParaRPr>
          </a:p>
          <a:p>
            <a:pPr marL="335270" indent="-335270" algn="just">
              <a:buFont typeface="Wingdings" panose="05000000000000000000" pitchFamily="2" charset="2"/>
              <a:buChar char="q"/>
            </a:pPr>
            <a:r>
              <a:rPr lang="ru-RU" sz="1400" dirty="0" err="1" smtClean="0">
                <a:solidFill>
                  <a:prstClr val="black"/>
                </a:solidFill>
              </a:rPr>
              <a:t>Експертна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оцінка</a:t>
            </a:r>
            <a:r>
              <a:rPr lang="ru-RU" sz="1400" dirty="0" smtClean="0">
                <a:solidFill>
                  <a:prstClr val="black"/>
                </a:solidFill>
              </a:rPr>
              <a:t> по </a:t>
            </a:r>
            <a:r>
              <a:rPr lang="ru-RU" sz="1400" dirty="0" err="1" smtClean="0">
                <a:solidFill>
                  <a:prstClr val="black"/>
                </a:solidFill>
              </a:rPr>
              <a:t>складовим</a:t>
            </a:r>
            <a:r>
              <a:rPr lang="ru-RU" sz="1400" dirty="0" smtClean="0">
                <a:solidFill>
                  <a:prstClr val="black"/>
                </a:solidFill>
              </a:rPr>
              <a:t> сталого розвитку (</a:t>
            </a:r>
            <a:r>
              <a:rPr lang="ru-RU" sz="1400" dirty="0" err="1" smtClean="0">
                <a:solidFill>
                  <a:prstClr val="black"/>
                </a:solidFill>
              </a:rPr>
              <a:t>опитування</a:t>
            </a:r>
            <a:r>
              <a:rPr lang="ru-RU" sz="1400" dirty="0" smtClean="0">
                <a:solidFill>
                  <a:prstClr val="black"/>
                </a:solidFill>
              </a:rPr>
              <a:t> – позитив, негатив) - </a:t>
            </a:r>
            <a:r>
              <a:rPr lang="ru-RU" sz="1400" i="1" dirty="0" err="1" smtClean="0">
                <a:solidFill>
                  <a:prstClr val="black"/>
                </a:solidFill>
              </a:rPr>
              <a:t>інклюзивність</a:t>
            </a:r>
            <a:endParaRPr lang="ru-RU" sz="1400" i="1" dirty="0" smtClean="0">
              <a:solidFill>
                <a:prstClr val="black"/>
              </a:solidFill>
            </a:endParaRPr>
          </a:p>
          <a:p>
            <a:pPr marL="335270" indent="-33527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prstClr val="black"/>
              </a:solidFill>
            </a:endParaRPr>
          </a:p>
          <a:p>
            <a:pPr marL="335270" indent="-335270" algn="just">
              <a:buFont typeface="Wingdings" panose="05000000000000000000" pitchFamily="2" charset="2"/>
              <a:buChar char="q"/>
            </a:pPr>
            <a:r>
              <a:rPr lang="ru-RU" sz="1400" dirty="0" err="1" smtClean="0">
                <a:solidFill>
                  <a:prstClr val="black"/>
                </a:solidFill>
              </a:rPr>
              <a:t>Комлексна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оцінка</a:t>
            </a:r>
            <a:r>
              <a:rPr lang="ru-RU" sz="1400" dirty="0" smtClean="0">
                <a:solidFill>
                  <a:prstClr val="black"/>
                </a:solidFill>
              </a:rPr>
              <a:t> на </a:t>
            </a:r>
            <a:r>
              <a:rPr lang="ru-RU" sz="1400" dirty="0" err="1" smtClean="0">
                <a:solidFill>
                  <a:prstClr val="black"/>
                </a:solidFill>
              </a:rPr>
              <a:t>базі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аналузу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рейтингової</a:t>
            </a:r>
            <a:r>
              <a:rPr lang="ru-RU" sz="1400" dirty="0" smtClean="0">
                <a:solidFill>
                  <a:prstClr val="black"/>
                </a:solidFill>
              </a:rPr>
              <a:t> та </a:t>
            </a:r>
            <a:r>
              <a:rPr lang="ru-RU" sz="1400" dirty="0" err="1" smtClean="0">
                <a:solidFill>
                  <a:prstClr val="black"/>
                </a:solidFill>
              </a:rPr>
              <a:t>експертної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оцінки</a:t>
            </a:r>
            <a:r>
              <a:rPr lang="ru-RU" sz="1400" dirty="0" smtClean="0">
                <a:solidFill>
                  <a:prstClr val="black"/>
                </a:solidFill>
              </a:rPr>
              <a:t>  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335270" indent="-33527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prstClr val="black"/>
              </a:solidFill>
            </a:endParaRPr>
          </a:p>
          <a:p>
            <a:pPr marL="335270" indent="-335270" algn="just">
              <a:buFont typeface="Wingdings" panose="05000000000000000000" pitchFamily="2" charset="2"/>
              <a:buChar char="q"/>
            </a:pPr>
            <a:r>
              <a:rPr lang="ru-RU" sz="1400" dirty="0" err="1" smtClean="0">
                <a:solidFill>
                  <a:prstClr val="black"/>
                </a:solidFill>
              </a:rPr>
              <a:t>Визначення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стратегічних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напрямів</a:t>
            </a:r>
            <a:r>
              <a:rPr lang="ru-RU" sz="1400" dirty="0" smtClean="0">
                <a:solidFill>
                  <a:prstClr val="black"/>
                </a:solidFill>
              </a:rPr>
              <a:t> розвитку та </a:t>
            </a:r>
            <a:r>
              <a:rPr lang="ru-RU" sz="1400" dirty="0" err="1" smtClean="0">
                <a:solidFill>
                  <a:prstClr val="black"/>
                </a:solidFill>
              </a:rPr>
              <a:t>вимог</a:t>
            </a:r>
            <a:r>
              <a:rPr lang="ru-RU" sz="1400" dirty="0" smtClean="0">
                <a:solidFill>
                  <a:prstClr val="black"/>
                </a:solidFill>
              </a:rPr>
              <a:t> до </a:t>
            </a:r>
            <a:r>
              <a:rPr lang="ru-RU" sz="1400" dirty="0" err="1" smtClean="0">
                <a:solidFill>
                  <a:prstClr val="black"/>
                </a:solidFill>
              </a:rPr>
              <a:t>проектів_кандидтів</a:t>
            </a:r>
            <a:r>
              <a:rPr lang="ru-RU" sz="1400" dirty="0" smtClean="0">
                <a:solidFill>
                  <a:prstClr val="black"/>
                </a:solidFill>
              </a:rPr>
              <a:t> для їх </a:t>
            </a:r>
            <a:r>
              <a:rPr lang="ru-RU" sz="1400" dirty="0" err="1" smtClean="0">
                <a:solidFill>
                  <a:prstClr val="black"/>
                </a:solidFill>
              </a:rPr>
              <a:t>включенння</a:t>
            </a:r>
            <a:r>
              <a:rPr lang="ru-RU" sz="1400" dirty="0" smtClean="0">
                <a:solidFill>
                  <a:prstClr val="black"/>
                </a:solidFill>
              </a:rPr>
              <a:t> в </a:t>
            </a:r>
            <a:r>
              <a:rPr lang="ru-RU" sz="1400" dirty="0" err="1" smtClean="0">
                <a:solidFill>
                  <a:prstClr val="black"/>
                </a:solidFill>
              </a:rPr>
              <a:t>Муніципальний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інфраструктурний</a:t>
            </a:r>
            <a:r>
              <a:rPr lang="ru-RU" sz="1400" dirty="0" smtClean="0">
                <a:solidFill>
                  <a:prstClr val="black"/>
                </a:solidFill>
              </a:rPr>
              <a:t> план  </a:t>
            </a:r>
          </a:p>
          <a:p>
            <a:pPr marL="335270" indent="-33527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prstClr val="black"/>
              </a:solidFill>
            </a:endParaRPr>
          </a:p>
          <a:p>
            <a:pPr marL="335270" indent="-335270" algn="just">
              <a:buFont typeface="Wingdings" panose="05000000000000000000" pitchFamily="2" charset="2"/>
              <a:buChar char="q"/>
            </a:pPr>
            <a:r>
              <a:rPr lang="ru-RU" sz="1400" dirty="0" err="1" smtClean="0">
                <a:solidFill>
                  <a:prstClr val="black"/>
                </a:solidFill>
              </a:rPr>
              <a:t>Створення</a:t>
            </a:r>
            <a:r>
              <a:rPr lang="ru-RU" sz="1400" dirty="0" smtClean="0">
                <a:solidFill>
                  <a:prstClr val="black"/>
                </a:solidFill>
              </a:rPr>
              <a:t> міських </a:t>
            </a:r>
            <a:r>
              <a:rPr lang="ru-RU" sz="1400" dirty="0" err="1" smtClean="0">
                <a:solidFill>
                  <a:prstClr val="black"/>
                </a:solidFill>
              </a:rPr>
              <a:t>інститутів</a:t>
            </a:r>
            <a:r>
              <a:rPr lang="ru-RU" sz="1400" dirty="0" smtClean="0">
                <a:solidFill>
                  <a:prstClr val="black"/>
                </a:solidFill>
              </a:rPr>
              <a:t> розвитку</a:t>
            </a:r>
            <a:endParaRPr lang="ru-RU" sz="1400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655" y="1305976"/>
            <a:ext cx="30845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14902"/>
            <a:ext cx="17557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26" y="2623620"/>
            <a:ext cx="22860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23" y="3929742"/>
            <a:ext cx="25606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8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71"/>
            <a:ext cx="9144000" cy="6465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8424" y="4941168"/>
            <a:ext cx="56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prstClr val="white"/>
                </a:solidFill>
              </a:rPr>
              <a:t>8</a:t>
            </a:r>
            <a:endParaRPr lang="uk-UA" sz="2400" b="1" i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7304" y="76470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Стратегія як інструмент розвитку міста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4" y="1412776"/>
            <a:ext cx="7114952" cy="387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6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705</Words>
  <Application>Microsoft Office PowerPoint</Application>
  <PresentationFormat>Экран (4:3)</PresentationFormat>
  <Paragraphs>109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</dc:creator>
  <cp:lastModifiedBy>Irina</cp:lastModifiedBy>
  <cp:revision>75</cp:revision>
  <cp:lastPrinted>2017-07-27T09:25:39Z</cp:lastPrinted>
  <dcterms:created xsi:type="dcterms:W3CDTF">2016-03-19T19:07:48Z</dcterms:created>
  <dcterms:modified xsi:type="dcterms:W3CDTF">2017-07-27T09:27:13Z</dcterms:modified>
</cp:coreProperties>
</file>