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0"/>
  </p:notesMasterIdLst>
  <p:handoutMasterIdLst>
    <p:handoutMasterId r:id="rId21"/>
  </p:handoutMasterIdLst>
  <p:sldIdLst>
    <p:sldId id="272" r:id="rId3"/>
    <p:sldId id="274" r:id="rId4"/>
    <p:sldId id="319" r:id="rId5"/>
    <p:sldId id="287" r:id="rId6"/>
    <p:sldId id="313" r:id="rId7"/>
    <p:sldId id="328" r:id="rId8"/>
    <p:sldId id="323" r:id="rId9"/>
    <p:sldId id="324" r:id="rId10"/>
    <p:sldId id="325" r:id="rId11"/>
    <p:sldId id="327" r:id="rId12"/>
    <p:sldId id="309" r:id="rId13"/>
    <p:sldId id="318" r:id="rId14"/>
    <p:sldId id="320" r:id="rId15"/>
    <p:sldId id="301" r:id="rId16"/>
    <p:sldId id="322" r:id="rId17"/>
    <p:sldId id="302" r:id="rId18"/>
    <p:sldId id="289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00"/>
    <a:srgbClr val="005800"/>
    <a:srgbClr val="FFC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0BA5F-C151-460D-A7B2-0D1308A019D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9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19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388A-2F92-4CBD-8024-98CCC47FA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62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77962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3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7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4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56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9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1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4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4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5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2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7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9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8/18/2017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4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8/18/2017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energy.in.ua/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64695" y="5170811"/>
            <a:ext cx="5757361" cy="9548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Лященко, Керівник проекту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серпня </a:t>
            </a:r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року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9303" y="1234937"/>
            <a:ext cx="9812839" cy="1856221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UNDP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«Розвиток та комерціалізація ринку біоенергетичних технологій в муніципальному секторі України»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EF-notag-lowres_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143" y="3260270"/>
            <a:ext cx="1326655" cy="15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viktoriia.serbin\AppData\Local\Microsoft\Windows\Temporary Internet Files\Content.Outlook\NBE0BHTU\UNDP_UA_Logo_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103" y="683437"/>
            <a:ext cx="1192695" cy="21203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1585541" y="3666979"/>
            <a:ext cx="7840361" cy="1251009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біоенергетичних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4522" y="1501345"/>
            <a:ext cx="5400085" cy="4578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57648"/>
            <a:ext cx="10972800" cy="633027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5800"/>
                </a:solidFill>
              </a:rPr>
              <a:t>Партнери  механізму фінансової підтримки </a:t>
            </a:r>
            <a:endParaRPr lang="en-US" sz="3200" b="1" dirty="0">
              <a:solidFill>
                <a:srgbClr val="0058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80" y="1805932"/>
            <a:ext cx="3073368" cy="1536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2" y="2047232"/>
            <a:ext cx="4784895" cy="4105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20" y="1590675"/>
            <a:ext cx="2527315" cy="1895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81" y="3486161"/>
            <a:ext cx="4532241" cy="1494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83637"/>
            <a:ext cx="4063466" cy="15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9114" y="574589"/>
            <a:ext cx="10643286" cy="543697"/>
          </a:xfrm>
        </p:spPr>
        <p:txBody>
          <a:bodyPr>
            <a:noAutofit/>
          </a:bodyPr>
          <a:lstStyle/>
          <a:p>
            <a:pPr algn="ctr"/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71" y="846437"/>
            <a:ext cx="4006513" cy="57355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54" y="842266"/>
            <a:ext cx="4069724" cy="57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44" y="794947"/>
            <a:ext cx="4219832" cy="5927128"/>
          </a:xfrm>
        </p:spPr>
      </p:pic>
    </p:spTree>
    <p:extLst>
      <p:ext uri="{BB962C8B-B14F-4D97-AF65-F5344CB8AC3E}">
        <p14:creationId xmlns:p14="http://schemas.microsoft.com/office/powerpoint/2010/main" val="22185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38" y="753762"/>
            <a:ext cx="8996853" cy="6017741"/>
          </a:xfrm>
        </p:spPr>
      </p:pic>
    </p:spTree>
    <p:extLst>
      <p:ext uri="{BB962C8B-B14F-4D97-AF65-F5344CB8AC3E}">
        <p14:creationId xmlns:p14="http://schemas.microsoft.com/office/powerpoint/2010/main" val="33044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63503"/>
            <a:ext cx="10975496" cy="48957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uk-U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71532"/>
            <a:ext cx="10972800" cy="48273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Впровадження пілотного проекту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УМАНЬ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21275" y="1254266"/>
            <a:ext cx="11485605" cy="323681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1,1 </a:t>
            </a:r>
            <a:r>
              <a:rPr lang="uk-UA" sz="2000" i="1" dirty="0" smtClean="0">
                <a:solidFill>
                  <a:schemeClr val="accent1">
                    <a:lumMod val="75000"/>
                  </a:schemeClr>
                </a:solidFill>
              </a:rPr>
              <a:t>мільйона гривень заощаджень міського бюджету протягом опалювального сезону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32" y="1600846"/>
            <a:ext cx="3738575" cy="2470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59" y="1600846"/>
            <a:ext cx="3400958" cy="5101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" y="4162687"/>
            <a:ext cx="3809395" cy="2539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" y="1600628"/>
            <a:ext cx="3809395" cy="2539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32" y="4157285"/>
            <a:ext cx="3758064" cy="25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50776"/>
            <a:ext cx="3377393" cy="50660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665" y="425354"/>
            <a:ext cx="11143735" cy="52833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Пілотний проект в місті Житомир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9600" y="1272801"/>
            <a:ext cx="10972800" cy="323681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1,7 </a:t>
            </a:r>
            <a:r>
              <a:rPr lang="uk-UA" sz="2000" i="1" dirty="0" smtClean="0">
                <a:solidFill>
                  <a:schemeClr val="accent1">
                    <a:lumMod val="75000"/>
                  </a:schemeClr>
                </a:solidFill>
              </a:rPr>
              <a:t>мільйона гривень </a:t>
            </a:r>
            <a:r>
              <a:rPr lang="ru-RU" sz="2000" i="1" dirty="0" err="1">
                <a:solidFill>
                  <a:schemeClr val="accent1">
                    <a:lumMod val="75000"/>
                  </a:schemeClr>
                </a:solidFill>
              </a:rPr>
              <a:t>мільйона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75000"/>
                  </a:schemeClr>
                </a:solidFill>
              </a:rPr>
              <a:t>гривень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75000"/>
                  </a:schemeClr>
                </a:solidFill>
              </a:rPr>
              <a:t>заощаджень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75000"/>
                  </a:schemeClr>
                </a:solidFill>
              </a:rPr>
              <a:t>міського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бюджету </a:t>
            </a:r>
            <a:r>
              <a:rPr lang="ru-RU" sz="2000" i="1" dirty="0" err="1">
                <a:solidFill>
                  <a:schemeClr val="accent1">
                    <a:lumMod val="75000"/>
                  </a:schemeClr>
                </a:solidFill>
              </a:rPr>
              <a:t>протягом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75000"/>
                  </a:schemeClr>
                </a:solidFill>
              </a:rPr>
              <a:t>опалювального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сезону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2015-2016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38" y="1811997"/>
            <a:ext cx="8045096" cy="45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80" y="4062605"/>
            <a:ext cx="4252784" cy="239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197" y="1076241"/>
            <a:ext cx="2399100" cy="251416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0" y="1076241"/>
            <a:ext cx="4094234" cy="27294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665" y="612645"/>
            <a:ext cx="11143735" cy="46359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Ми робимо їх щасливими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31" y="1076241"/>
            <a:ext cx="4094233" cy="2729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79" y="3335719"/>
            <a:ext cx="5063927" cy="33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9503" y="1204782"/>
            <a:ext cx="7364628" cy="1896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Проект ПРООН</a:t>
            </a:r>
            <a:endParaRPr lang="ru-RU" b="1" dirty="0" smtClean="0"/>
          </a:p>
          <a:p>
            <a:pPr marL="0" indent="0" algn="ctr">
              <a:buNone/>
            </a:pPr>
            <a:r>
              <a:rPr lang="uk-UA" b="1" dirty="0" smtClean="0"/>
              <a:t>«Розвиток та комерціалізація біоенергетичних технологій в муніципальному секторі в Україні»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9503" y="3522447"/>
            <a:ext cx="7364627" cy="80318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Дяку</a:t>
            </a:r>
            <a:r>
              <a:rPr lang="uk-UA" dirty="0"/>
              <a:t>ю</a:t>
            </a:r>
            <a:r>
              <a:rPr lang="uk-UA" dirty="0" smtClean="0"/>
              <a:t> Вам!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3" y="1341405"/>
            <a:ext cx="1394955" cy="1473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040" y="1204782"/>
            <a:ext cx="1052863" cy="1896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5119" y="4800600"/>
            <a:ext cx="5937422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5"/>
              </a:rPr>
              <a:t>www.ua.undp.org</a:t>
            </a:r>
          </a:p>
          <a:p>
            <a:r>
              <a:rPr lang="en-US" sz="3200" b="1" dirty="0" smtClean="0">
                <a:hlinkClick r:id="rId5"/>
              </a:rPr>
              <a:t>www.bioenergy.in.ua</a:t>
            </a:r>
            <a:r>
              <a:rPr lang="en-US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2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11860"/>
            <a:ext cx="10972800" cy="40159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/>
              <a:t>Мета проекту – зменшити обсяг викидів парникових газів шляхом створення сприятливого правового, нормативного і ринкового середовища й розбудови інституційної, адміністративної та технічної спроможності задля використання </a:t>
            </a:r>
            <a:r>
              <a:rPr lang="uk-UA" sz="3200" dirty="0" err="1"/>
              <a:t>обширного</a:t>
            </a:r>
            <a:r>
              <a:rPr lang="uk-UA" sz="3200" dirty="0"/>
              <a:t> потенціалу сільськогосподарської біомаси країни для муніципального тепло- та гарячого водопостачання.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Мета проекту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0092" y="3156904"/>
            <a:ext cx="6522307" cy="3070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 smtClean="0"/>
              <a:t>Декларація України: </a:t>
            </a:r>
          </a:p>
          <a:p>
            <a:pPr marL="0" indent="0" algn="ctr">
              <a:buNone/>
            </a:pPr>
            <a:r>
              <a:rPr lang="uk-UA" sz="3200" b="1" dirty="0" smtClean="0"/>
              <a:t>Україна прагне до зменшення викидів парникових газів </a:t>
            </a:r>
            <a:endParaRPr lang="uk-UA" sz="3200" b="1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3842" y="1358996"/>
            <a:ext cx="7708557" cy="1143000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Рамкова конвенція ООН щодо зміни </a:t>
            </a:r>
            <a:r>
              <a:rPr lang="uk-UA" sz="4000" dirty="0" smtClean="0"/>
              <a:t>клімату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40" y="704088"/>
            <a:ext cx="2857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88292"/>
            <a:ext cx="10972800" cy="4236308"/>
          </a:xfrm>
        </p:spPr>
        <p:txBody>
          <a:bodyPr>
            <a:normAutofit/>
          </a:bodyPr>
          <a:lstStyle/>
          <a:p>
            <a:r>
              <a:rPr lang="uk-UA" sz="3200" dirty="0"/>
              <a:t>створення привабливих і конкурентних умов ведення бізнесу;</a:t>
            </a:r>
          </a:p>
          <a:p>
            <a:r>
              <a:rPr lang="uk-UA" sz="3200" dirty="0"/>
              <a:t>оптимізація та спрощення адміністративних процедур;</a:t>
            </a:r>
          </a:p>
          <a:p>
            <a:r>
              <a:rPr lang="uk-UA" sz="3200" dirty="0"/>
              <a:t>розбудова спроможності банківських установ; </a:t>
            </a:r>
          </a:p>
          <a:p>
            <a:r>
              <a:rPr lang="uk-UA" sz="3200" dirty="0"/>
              <a:t>впровадження пілотних муніципальних проектів.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9114" y="704088"/>
            <a:ext cx="10643286" cy="1143000"/>
          </a:xfrm>
        </p:spPr>
        <p:txBody>
          <a:bodyPr/>
          <a:lstStyle/>
          <a:p>
            <a:pPr algn="ctr"/>
            <a:r>
              <a:rPr lang="uk-UA" dirty="0" smtClean="0"/>
              <a:t>Стратегія</a:t>
            </a:r>
            <a:r>
              <a:rPr lang="en-US" dirty="0" smtClean="0"/>
              <a:t> </a:t>
            </a:r>
            <a:r>
              <a:rPr lang="uk-UA" dirty="0" smtClean="0"/>
              <a:t>проекту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924" y="747583"/>
            <a:ext cx="11936627" cy="87527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Потреби в розвитку та комерціалізації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біоенергетичних технологій в Україні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35924" y="1733817"/>
            <a:ext cx="3707027" cy="475347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85550"/>
            <a:ext cx="10972800" cy="4539049"/>
          </a:xfrm>
        </p:spPr>
        <p:txBody>
          <a:bodyPr/>
          <a:lstStyle/>
          <a:p>
            <a:r>
              <a:rPr lang="uk-UA" dirty="0" smtClean="0"/>
              <a:t>Розробити та впровадити Механізм Фінансової підтримки </a:t>
            </a:r>
          </a:p>
          <a:p>
            <a:r>
              <a:rPr lang="uk-UA" dirty="0" smtClean="0"/>
              <a:t>Впровадити </a:t>
            </a:r>
            <a:r>
              <a:rPr lang="uk-UA" dirty="0"/>
              <a:t>ефективні законодавчі зміни </a:t>
            </a:r>
          </a:p>
          <a:p>
            <a:r>
              <a:rPr lang="uk-UA" dirty="0" smtClean="0"/>
              <a:t>Проведення ресурсних досліджень регіонів з розробкою програм пріоритетного розвитку та раціонального використання енергетичних ресурсів </a:t>
            </a:r>
          </a:p>
          <a:p>
            <a:r>
              <a:rPr lang="uk-UA" dirty="0" smtClean="0"/>
              <a:t>Розробка та прийняття державних/регіональних/муніципальних програм та створення біоенергетичних кластерів </a:t>
            </a:r>
          </a:p>
          <a:p>
            <a:r>
              <a:rPr lang="uk-UA" dirty="0" smtClean="0"/>
              <a:t>Створення інвестиційних передумов </a:t>
            </a:r>
          </a:p>
          <a:p>
            <a:r>
              <a:rPr lang="uk-UA" dirty="0" smtClean="0"/>
              <a:t>Скорочення бюрократичних/дозвільних процедур </a:t>
            </a:r>
          </a:p>
          <a:p>
            <a:r>
              <a:rPr lang="uk-UA" dirty="0" smtClean="0"/>
              <a:t>Впровадження </a:t>
            </a:r>
            <a:r>
              <a:rPr lang="uk-UA" dirty="0"/>
              <a:t>потужної інформаційно-навчальної компанії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4522" y="1501345"/>
            <a:ext cx="5400085" cy="4578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57648"/>
            <a:ext cx="10972800" cy="633027"/>
          </a:xfrm>
        </p:spPr>
        <p:txBody>
          <a:bodyPr>
            <a:noAutofit/>
          </a:bodyPr>
          <a:lstStyle/>
          <a:p>
            <a:pPr algn="ctr"/>
            <a:endParaRPr lang="en-US" sz="3200" b="1" dirty="0">
              <a:solidFill>
                <a:srgbClr val="0058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47" y="767281"/>
            <a:ext cx="6882375" cy="60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3518" y="3439042"/>
            <a:ext cx="10681551" cy="2178747"/>
          </a:xfrm>
          <a:prstGeom prst="rect">
            <a:avLst/>
          </a:prstGeom>
          <a:ln>
            <a:noFill/>
          </a:ln>
        </p:spPr>
        <p:txBody>
          <a:bodyPr vert="horz" lIns="66945" tIns="33475" rIns="66945" bIns="33475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ts val="0"/>
              </a:spcBef>
              <a:spcAft>
                <a:spcPct val="0"/>
              </a:spcAft>
              <a:buNone/>
              <a:tabLst>
                <a:tab pos="659459" algn="l"/>
              </a:tabLst>
            </a:pPr>
            <a:r>
              <a:rPr lang="uk-UA" altLang="ru-RU" sz="4000" dirty="0">
                <a:solidFill>
                  <a:srgbClr val="002F53"/>
                </a:solidFill>
                <a:latin typeface="Calibri" pitchFamily="34" charset="0"/>
                <a:cs typeface="Arial" pitchFamily="34" charset="0"/>
              </a:rPr>
              <a:t>РОЗВИТОК КОМЕРЦІЙНОГО КРЕДИТУВАННЯ ДЛЯ МУНІЦИПАЛІТЕТІВ</a:t>
            </a:r>
          </a:p>
          <a:p>
            <a:pPr marL="0" indent="0" algn="ctr" fontAlgn="base">
              <a:spcBef>
                <a:spcPts val="0"/>
              </a:spcBef>
              <a:spcAft>
                <a:spcPct val="0"/>
              </a:spcAft>
              <a:buNone/>
              <a:tabLst>
                <a:tab pos="659459" algn="l"/>
              </a:tabLst>
            </a:pPr>
            <a:r>
              <a:rPr lang="uk-UA" altLang="en-US" sz="4000" b="1" dirty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«ЕНЕРГОКРЕДИТ</a:t>
            </a:r>
            <a:r>
              <a:rPr lang="uk-UA" altLang="en-US" sz="4000" b="1" dirty="0" smtClean="0">
                <a:solidFill>
                  <a:srgbClr val="002F5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»</a:t>
            </a:r>
            <a:endParaRPr lang="ru-RU" altLang="en-US" sz="4000" b="1" dirty="0">
              <a:solidFill>
                <a:srgbClr val="002F53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ctr" fontAlgn="base">
              <a:spcBef>
                <a:spcPts val="0"/>
              </a:spcBef>
              <a:spcAft>
                <a:spcPct val="0"/>
              </a:spcAft>
              <a:buNone/>
              <a:tabLst>
                <a:tab pos="659459" algn="l"/>
              </a:tabLst>
            </a:pPr>
            <a:endParaRPr lang="uk-UA" altLang="ru-RU" sz="3600" i="1" dirty="0">
              <a:solidFill>
                <a:srgbClr val="002F53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8" name="Picture 4" descr="Результат пошуку зображень за запитом &quot;ощадбанк логотип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187" y="810504"/>
            <a:ext cx="3170452" cy="15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105" y="287122"/>
            <a:ext cx="1215684" cy="2190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34" y="640177"/>
            <a:ext cx="3147272" cy="1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94470"/>
            <a:ext cx="10972800" cy="4230130"/>
          </a:xfrm>
        </p:spPr>
        <p:txBody>
          <a:bodyPr/>
          <a:lstStyle/>
          <a:p>
            <a:r>
              <a:rPr lang="uk-UA" dirty="0"/>
              <a:t>Розроблена та затверджена стратегія енергоефективного розвитку регіону (області) та муніципалітету </a:t>
            </a:r>
            <a:endParaRPr lang="en-US" dirty="0"/>
          </a:p>
          <a:p>
            <a:r>
              <a:rPr lang="uk-UA" dirty="0" smtClean="0"/>
              <a:t>Відсутність застави та гарантій з боку муніципалітету </a:t>
            </a:r>
          </a:p>
          <a:p>
            <a:r>
              <a:rPr lang="uk-UA" dirty="0" smtClean="0"/>
              <a:t>Обов'язкове присвоєння муніципалітету кредитного рейтингу</a:t>
            </a:r>
          </a:p>
          <a:p>
            <a:r>
              <a:rPr lang="uk-UA" dirty="0" smtClean="0"/>
              <a:t>Строк </a:t>
            </a:r>
            <a:r>
              <a:rPr lang="uk-UA" dirty="0"/>
              <a:t>кредитування муніципалітетів – 5 років</a:t>
            </a:r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97011" y="1248033"/>
            <a:ext cx="1031789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Умови надання кредиту </a:t>
            </a:r>
            <a:endParaRPr lang="en-US" sz="36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3541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95616"/>
            <a:ext cx="10972800" cy="432898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перелік </a:t>
            </a:r>
            <a:r>
              <a:rPr lang="uk-UA" dirty="0"/>
              <a:t>об’єктів, на яких планується впровадження енергоефективних заходів;</a:t>
            </a:r>
          </a:p>
          <a:p>
            <a:r>
              <a:rPr lang="uk-UA" dirty="0" smtClean="0"/>
              <a:t>конкретні </a:t>
            </a:r>
            <a:r>
              <a:rPr lang="uk-UA" dirty="0"/>
              <a:t>заходи до впровадження; </a:t>
            </a:r>
          </a:p>
          <a:p>
            <a:r>
              <a:rPr lang="uk-UA" dirty="0" smtClean="0"/>
              <a:t>обсяг </a:t>
            </a:r>
            <a:r>
              <a:rPr lang="uk-UA" dirty="0"/>
              <a:t>необхідних інвестицій (</a:t>
            </a:r>
            <a:r>
              <a:rPr lang="uk-UA" dirty="0" err="1"/>
              <a:t>пооб’єктно</a:t>
            </a:r>
            <a:r>
              <a:rPr lang="uk-UA" dirty="0"/>
              <a:t>);   </a:t>
            </a:r>
          </a:p>
          <a:p>
            <a:r>
              <a:rPr lang="uk-UA" dirty="0" smtClean="0"/>
              <a:t>готовність </a:t>
            </a:r>
            <a:r>
              <a:rPr lang="uk-UA" dirty="0"/>
              <a:t>міста вкладати власні кошти;   </a:t>
            </a:r>
          </a:p>
          <a:p>
            <a:r>
              <a:rPr lang="uk-UA" dirty="0" smtClean="0"/>
              <a:t>система </a:t>
            </a:r>
            <a:r>
              <a:rPr lang="uk-UA" dirty="0" err="1"/>
              <a:t>енергоменеджменту</a:t>
            </a:r>
            <a:r>
              <a:rPr lang="uk-UA" dirty="0"/>
              <a:t> в місті; </a:t>
            </a:r>
          </a:p>
          <a:p>
            <a:r>
              <a:rPr lang="uk-UA" dirty="0" smtClean="0"/>
              <a:t>підготовка </a:t>
            </a:r>
            <a:r>
              <a:rPr lang="uk-UA" dirty="0"/>
              <a:t>ТЕО по проекту енергоефективності, що планується до реалізації; </a:t>
            </a:r>
          </a:p>
          <a:p>
            <a:r>
              <a:rPr lang="uk-UA" dirty="0" smtClean="0"/>
              <a:t>стратегія </a:t>
            </a:r>
            <a:r>
              <a:rPr lang="uk-UA" dirty="0"/>
              <a:t>міста до 2030 року щодо впровадження енергоефективних заходів;</a:t>
            </a:r>
          </a:p>
          <a:p>
            <a:r>
              <a:rPr lang="uk-UA" dirty="0" smtClean="0"/>
              <a:t>можливості </a:t>
            </a:r>
            <a:r>
              <a:rPr lang="uk-UA" dirty="0"/>
              <a:t>бюджету розвитку міста; </a:t>
            </a:r>
          </a:p>
          <a:p>
            <a:r>
              <a:rPr lang="uk-UA" dirty="0" smtClean="0"/>
              <a:t>рівень </a:t>
            </a:r>
            <a:r>
              <a:rPr lang="uk-UA" dirty="0"/>
              <a:t>процентної ставки;</a:t>
            </a:r>
          </a:p>
          <a:p>
            <a:r>
              <a:rPr lang="uk-UA" dirty="0" smtClean="0"/>
              <a:t>обговорення </a:t>
            </a:r>
            <a:r>
              <a:rPr lang="uk-UA" dirty="0"/>
              <a:t>комплектності пакету документів, призначення відповідальних за надання документів та строки подання інформації (фін. управління). </a:t>
            </a:r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97011" y="1248033"/>
            <a:ext cx="1031789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Що цікавить Банк</a:t>
            </a:r>
            <a:endParaRPr lang="en-US" sz="36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1403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BE57A2-D666-4652-B423-3EEF5C79D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0</TotalTime>
  <Words>345</Words>
  <Application>Microsoft Office PowerPoint</Application>
  <PresentationFormat>Widescreen</PresentationFormat>
  <Paragraphs>73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Palatino Linotype</vt:lpstr>
      <vt:lpstr>Times New Roman</vt:lpstr>
      <vt:lpstr>Wingdings 2</vt:lpstr>
      <vt:lpstr>Presentation on brainstorming</vt:lpstr>
      <vt:lpstr>Проект UNDP «Розвиток та комерціалізація ринку біоенергетичних технологій в муніципальному секторі України»</vt:lpstr>
      <vt:lpstr>Мета проекту </vt:lpstr>
      <vt:lpstr>Рамкова конвенція ООН щодо зміни клімату</vt:lpstr>
      <vt:lpstr>Стратегія проекту </vt:lpstr>
      <vt:lpstr>Потреби в розвитку та комерціалізації  біоенергетичних технологій в Україні </vt:lpstr>
      <vt:lpstr>PowerPoint Presentation</vt:lpstr>
      <vt:lpstr>PowerPoint Presentation</vt:lpstr>
      <vt:lpstr>PowerPoint Presentation</vt:lpstr>
      <vt:lpstr>PowerPoint Presentation</vt:lpstr>
      <vt:lpstr>Партнери  механізму фінансової підтримки </vt:lpstr>
      <vt:lpstr>PowerPoint Presentation</vt:lpstr>
      <vt:lpstr>PowerPoint Presentation</vt:lpstr>
      <vt:lpstr>PowerPoint Presentation</vt:lpstr>
      <vt:lpstr>Впровадження пілотного проекту – УМАНЬ </vt:lpstr>
      <vt:lpstr>Пілотний проект в місті Житомир</vt:lpstr>
      <vt:lpstr>Ми робимо їх щасливими </vt:lpstr>
      <vt:lpstr>Дякую Вам!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2014-10-12T22:02:06Z</dcterms:created>
  <dcterms:modified xsi:type="dcterms:W3CDTF">2017-08-17T21:27:00Z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</Properties>
</file>