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0" r:id="rId3"/>
  </p:sldMasterIdLst>
  <p:notesMasterIdLst>
    <p:notesMasterId r:id="rId15"/>
  </p:notesMasterIdLst>
  <p:handoutMasterIdLst>
    <p:handoutMasterId r:id="rId16"/>
  </p:handoutMasterIdLst>
  <p:sldIdLst>
    <p:sldId id="257" r:id="rId4"/>
    <p:sldId id="259" r:id="rId5"/>
    <p:sldId id="261" r:id="rId6"/>
    <p:sldId id="260" r:id="rId7"/>
    <p:sldId id="262" r:id="rId8"/>
    <p:sldId id="267" r:id="rId9"/>
    <p:sldId id="268" r:id="rId10"/>
    <p:sldId id="263" r:id="rId11"/>
    <p:sldId id="265" r:id="rId12"/>
    <p:sldId id="264" r:id="rId13"/>
    <p:sldId id="266" r:id="rId14"/>
  </p:sldIdLst>
  <p:sldSz cx="9144000" cy="5143500" type="screen16x9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62543"/>
    <a:srgbClr val="404040"/>
    <a:srgbClr val="0070C0"/>
    <a:srgbClr val="1BCF04"/>
    <a:srgbClr val="D96965"/>
    <a:srgbClr val="14ACF2"/>
    <a:srgbClr val="FF6699"/>
    <a:srgbClr val="0099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6" autoAdjust="0"/>
    <p:restoredTop sz="99211" autoAdjust="0"/>
  </p:normalViewPr>
  <p:slideViewPr>
    <p:cSldViewPr>
      <p:cViewPr varScale="1">
        <p:scale>
          <a:sx n="99" d="100"/>
          <a:sy n="99" d="100"/>
        </p:scale>
        <p:origin x="-60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9F41904-71A7-400E-9280-1088B579B6A7}" type="datetimeFigureOut">
              <a:rPr lang="ko-KR" altLang="en-US" smtClean="0"/>
              <a:t>2018-02-19</a:t>
            </a:fld>
            <a:endParaRPr lang="uk-UA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859C56-3E96-4D35-B25C-89C1A48C131F}" type="slidenum">
              <a:rPr lang="ko-KR" altLang="en-US" smtClean="0"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729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39C183-4AFA-49DF-9258-0143473CB807}" type="datetimeFigureOut">
              <a:rPr lang="ko-KR" altLang="en-US" smtClean="0"/>
              <a:t>2018-02-19</a:t>
            </a:fld>
            <a:endParaRPr lang="uk-UA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FBAE2D-B72A-47B0-9EF0-F502250F63DC}" type="slidenum">
              <a:rPr lang="ko-KR" altLang="en-US" smtClean="0"/>
              <a:t>‹#›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0306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wf-777\Desktop\브릿지\브릿지16X9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0"/>
            <a:ext cx="91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290048" y="15948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" y="303656"/>
            <a:ext cx="1003064" cy="50374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1442612" y="1347614"/>
            <a:ext cx="6081715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2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3C97-521C-4059-9755-82AE2E3DEF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제목 개체 틀 1"/>
          <p:cNvSpPr txBox="1">
            <a:spLocks/>
          </p:cNvSpPr>
          <p:nvPr userDrawn="1"/>
        </p:nvSpPr>
        <p:spPr>
          <a:xfrm>
            <a:off x="614288" y="113159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6000" b="1" kern="1200">
                <a:solidFill>
                  <a:srgbClr val="14ACF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uk-UA"/>
              <a:t>ЗАГОЛОВОК</a:t>
            </a:r>
            <a:endParaRPr lang="uk-UA" altLang="en-US" dirty="0"/>
          </a:p>
        </p:txBody>
      </p:sp>
      <p:sp>
        <p:nvSpPr>
          <p:cNvPr id="5" name="텍스트 개체 틀 7"/>
          <p:cNvSpPr txBox="1">
            <a:spLocks/>
          </p:cNvSpPr>
          <p:nvPr userDrawn="1"/>
        </p:nvSpPr>
        <p:spPr>
          <a:xfrm>
            <a:off x="628650" y="2227554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/>
              <a:t>Назва / Приєднання</a:t>
            </a:r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37597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3" name="제목 개체 틀 4"/>
          <p:cNvSpPr>
            <a:spLocks noGrp="1"/>
          </p:cNvSpPr>
          <p:nvPr>
            <p:ph type="title"/>
          </p:nvPr>
        </p:nvSpPr>
        <p:spPr>
          <a:xfrm>
            <a:off x="1658200" y="274639"/>
            <a:ext cx="685715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4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327C-7328-42D2-8A78-E556D8C7B7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80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4"/>
          <p:cNvSpPr>
            <a:spLocks noGrp="1"/>
          </p:cNvSpPr>
          <p:nvPr>
            <p:ph type="title"/>
          </p:nvPr>
        </p:nvSpPr>
        <p:spPr>
          <a:xfrm>
            <a:off x="628650" y="274639"/>
            <a:ext cx="538351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5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Style 1</a:t>
            </a:r>
            <a:endParaRPr lang="ko-KR" altLang="en-US" dirty="0"/>
          </a:p>
          <a:p>
            <a:pPr lvl="1"/>
            <a:r>
              <a:rPr lang="en-US" altLang="ko-KR" dirty="0"/>
              <a:t>Style 2</a:t>
            </a:r>
            <a:endParaRPr lang="ko-KR" altLang="en-US" dirty="0"/>
          </a:p>
          <a:p>
            <a:pPr lvl="2"/>
            <a:r>
              <a:rPr lang="en-US" altLang="ko-KR" dirty="0"/>
              <a:t>Style 3</a:t>
            </a:r>
            <a:endParaRPr lang="ko-KR" altLang="en-US" dirty="0"/>
          </a:p>
          <a:p>
            <a:pPr lvl="3"/>
            <a:r>
              <a:rPr lang="en-US" altLang="ko-KR" dirty="0"/>
              <a:t>Style 4</a:t>
            </a:r>
            <a:endParaRPr lang="ko-KR" altLang="en-US" dirty="0"/>
          </a:p>
          <a:p>
            <a:pPr lvl="4"/>
            <a:r>
              <a:rPr lang="en-US" altLang="ko-KR" dirty="0"/>
              <a:t>Style 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70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7DD4-EB14-4722-B2C3-BEDF527AE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1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wf-777\Desktop\브릿지\브릿지16X9-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0"/>
            <a:ext cx="91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wf-777\Desktop\브릿지\브릿지16X9-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0"/>
            <a:ext cx="91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290048" y="15948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" y="303656"/>
            <a:ext cx="1003064" cy="50374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1442612" y="1347614"/>
            <a:ext cx="6081715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3C97-521C-4059-9755-82AE2E3DEF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5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6000" b="1" kern="1200">
          <a:solidFill>
            <a:srgbClr val="14ACF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anose="020B0604020202020204" pitchFamily="34" charset="0"/>
        <a:buNone/>
        <a:defRPr sz="2400" b="1" kern="1200" baseline="0">
          <a:solidFill>
            <a:srgbClr val="1F497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07504" y="339502"/>
            <a:ext cx="41044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6660232" y="349957"/>
            <a:ext cx="2295872" cy="20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290048" y="15948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7" name="Picture 2" descr="C:\Users\kwf-777\Desktop\브릿지\브릿지16X9-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 userDrawn="1"/>
          </p:nvSpPr>
          <p:spPr>
            <a:xfrm>
              <a:off x="0" y="0"/>
              <a:ext cx="9144000" cy="1707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92" y="303656"/>
              <a:ext cx="1003064" cy="503740"/>
            </a:xfrm>
            <a:prstGeom prst="rect">
              <a:avLst/>
            </a:prstGeom>
          </p:spPr>
        </p:pic>
      </p:grp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327C-7328-42D2-8A78-E556D8C7B78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제목 개체 틀 4"/>
          <p:cNvSpPr>
            <a:spLocks noGrp="1"/>
          </p:cNvSpPr>
          <p:nvPr>
            <p:ph type="title"/>
          </p:nvPr>
        </p:nvSpPr>
        <p:spPr>
          <a:xfrm>
            <a:off x="1658200" y="274639"/>
            <a:ext cx="685715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28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7" name="Picture 2" descr="C:\Users\kwf-777\Desktop\브릿지\브릿지16X9-2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 userDrawn="1"/>
          </p:nvSpPr>
          <p:spPr>
            <a:xfrm>
              <a:off x="107504" y="339502"/>
              <a:ext cx="41044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6660232" y="349957"/>
              <a:ext cx="2295872" cy="205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628650" y="274639"/>
            <a:ext cx="538351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Style 1</a:t>
            </a:r>
            <a:endParaRPr lang="ko-KR" altLang="en-US" dirty="0"/>
          </a:p>
          <a:p>
            <a:pPr lvl="1"/>
            <a:r>
              <a:rPr lang="en-US" altLang="ko-KR" dirty="0"/>
              <a:t>Style 2</a:t>
            </a:r>
            <a:endParaRPr lang="ko-KR" altLang="en-US" dirty="0"/>
          </a:p>
          <a:p>
            <a:pPr lvl="2"/>
            <a:r>
              <a:rPr lang="en-US" altLang="ko-KR" dirty="0"/>
              <a:t>Style 3</a:t>
            </a:r>
            <a:endParaRPr lang="ko-KR" altLang="en-US" dirty="0"/>
          </a:p>
          <a:p>
            <a:pPr lvl="3"/>
            <a:r>
              <a:rPr lang="en-US" altLang="ko-KR" dirty="0"/>
              <a:t>Style 4</a:t>
            </a:r>
            <a:endParaRPr lang="ko-KR" altLang="en-US" dirty="0"/>
          </a:p>
          <a:p>
            <a:pPr lvl="4"/>
            <a:r>
              <a:rPr lang="en-US" altLang="ko-KR" dirty="0"/>
              <a:t>Style 5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7DD4-EB14-4722-B2C3-BEDF527AED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01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4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제목 개체 틀 1"/>
          <p:cNvSpPr txBox="1">
            <a:spLocks/>
          </p:cNvSpPr>
          <p:nvPr/>
        </p:nvSpPr>
        <p:spPr>
          <a:xfrm>
            <a:off x="395536" y="1347614"/>
            <a:ext cx="8352928" cy="1281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6000" b="1" kern="1200">
                <a:solidFill>
                  <a:srgbClr val="14ACF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uk-UA" dirty="0">
                <a:solidFill>
                  <a:srgbClr val="962543"/>
                </a:solidFill>
                <a:latin typeface="Akrobat Bold" pitchFamily="50" charset="-52"/>
              </a:rPr>
              <a:t>Київводоканал</a:t>
            </a:r>
            <a:endParaRPr lang="uk-UA" altLang="en-US" dirty="0">
              <a:solidFill>
                <a:srgbClr val="962543"/>
              </a:solidFill>
              <a:latin typeface="Akrobat Bold" pitchFamily="50" charset="-52"/>
            </a:endParaRPr>
          </a:p>
        </p:txBody>
      </p:sp>
      <p:sp>
        <p:nvSpPr>
          <p:cNvPr id="3" name="텍스트 개체 틀 7"/>
          <p:cNvSpPr txBox="1">
            <a:spLocks/>
          </p:cNvSpPr>
          <p:nvPr/>
        </p:nvSpPr>
        <p:spPr>
          <a:xfrm>
            <a:off x="251520" y="2643758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>
                <a:latin typeface="Akrobat" pitchFamily="50" charset="-52"/>
              </a:rPr>
              <a:t>Проект </a:t>
            </a:r>
            <a:r>
              <a:rPr lang="uk-UA" sz="2800" dirty="0" smtClean="0">
                <a:latin typeface="Akrobat" pitchFamily="50" charset="-52"/>
              </a:rPr>
              <a:t>реконструкції </a:t>
            </a:r>
            <a:endParaRPr lang="en-US" sz="2800" dirty="0" smtClean="0">
              <a:latin typeface="Akrobat" pitchFamily="50" charset="-52"/>
            </a:endParaRPr>
          </a:p>
          <a:p>
            <a:r>
              <a:rPr lang="uk-UA" sz="2800" dirty="0" err="1" smtClean="0">
                <a:latin typeface="Akrobat" pitchFamily="50" charset="-52"/>
              </a:rPr>
              <a:t>Бортницької</a:t>
            </a:r>
            <a:r>
              <a:rPr lang="uk-UA" sz="2800" dirty="0" smtClean="0">
                <a:latin typeface="Akrobat" pitchFamily="50" charset="-52"/>
              </a:rPr>
              <a:t> </a:t>
            </a:r>
            <a:r>
              <a:rPr lang="uk-UA" sz="2800" dirty="0">
                <a:latin typeface="Akrobat" pitchFamily="50" charset="-52"/>
              </a:rPr>
              <a:t>станції аерації</a:t>
            </a:r>
            <a:endParaRPr lang="uk-UA" altLang="en-US" sz="2800" dirty="0">
              <a:latin typeface="Akroba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907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6600" y="396656"/>
            <a:ext cx="78759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u="sng" dirty="0">
                <a:solidFill>
                  <a:schemeClr val="tx2"/>
                </a:solidFill>
              </a:rPr>
              <a:t>Пускові комплекси проекту покриті кредитом JICA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203598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uk-UA" b="1" u="sng" dirty="0"/>
              <a:t>Пусковий комплекс 1 </a:t>
            </a:r>
            <a:r>
              <a:rPr lang="uk-UA" sz="1400" b="1" u="sng" dirty="0"/>
              <a:t>(виділений червоним)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algn="just"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Реконструкція існуючих Блоків 2 і 3 очисних споруд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/>
            <a:r>
              <a:rPr lang="uk-UA" b="1" u="sng" dirty="0"/>
              <a:t>Пусковий комплекс 2 </a:t>
            </a:r>
            <a:r>
              <a:rPr lang="uk-UA" sz="1400" b="1" u="sng" dirty="0"/>
              <a:t>(виділений зеленим)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 нових засобів зневоднення механічного осаду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/>
            <a:r>
              <a:rPr lang="uk-UA" b="1" u="sng" dirty="0"/>
              <a:t>Пусковий комплекс 3 </a:t>
            </a:r>
            <a:r>
              <a:rPr lang="uk-UA" sz="1400" b="1" u="sng" dirty="0"/>
              <a:t>(виділений блакитним)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 об’єктів для утилізації осаду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/>
            <a:r>
              <a:rPr lang="uk-UA" b="1" u="sng" dirty="0"/>
              <a:t>Пусковий комплекс 4 </a:t>
            </a:r>
            <a:r>
              <a:rPr lang="uk-UA" sz="1400" b="1" u="sng" dirty="0"/>
              <a:t>(виділений жовтим)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 нового Блоку 1 очисних споруд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>
              <a:tabLst>
                <a:tab pos="5113338" algn="l"/>
              </a:tabLst>
            </a:pPr>
            <a:r>
              <a:rPr lang="uk-UA" b="1" u="sng" dirty="0"/>
              <a:t>Пусковий комплекс 5 </a:t>
            </a:r>
            <a:r>
              <a:rPr lang="uk-UA" sz="1400" b="1" u="sng" dirty="0"/>
              <a:t>(підготовчі роботи)</a:t>
            </a:r>
            <a:r>
              <a:rPr lang="uk-UA" sz="1400" dirty="0"/>
              <a:t>  </a:t>
            </a:r>
          </a:p>
          <a:p>
            <a:pPr latinLnBrk="0">
              <a:tabLst>
                <a:tab pos="5113338" algn="l"/>
              </a:tabLst>
            </a:pPr>
            <a:r>
              <a:rPr lang="uk-UA" sz="1400" dirty="0"/>
              <a:t>Повністю завершені в рамках зобов’язань української сторони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3069" r="8418" b="3292"/>
          <a:stretch/>
        </p:blipFill>
        <p:spPr>
          <a:xfrm>
            <a:off x="6084168" y="987574"/>
            <a:ext cx="288032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868144" y="987574"/>
            <a:ext cx="0" cy="396044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75656" y="430684"/>
            <a:ext cx="5149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300" b="1" u="sng" dirty="0">
                <a:solidFill>
                  <a:schemeClr val="tx2"/>
                </a:solidFill>
              </a:rPr>
              <a:t>Статус реалізації Проекту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1059582"/>
            <a:ext cx="42484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uk-UA" sz="1400" b="1" u="sng" dirty="0">
                <a:solidFill>
                  <a:srgbClr val="0070C0"/>
                </a:solidFill>
              </a:rPr>
              <a:t>УКРАЇНСЬКА СТОРОНА:</a:t>
            </a:r>
          </a:p>
          <a:p>
            <a:pPr latinLnBrk="0"/>
            <a:endParaRPr lang="uk-UA" sz="1400" u="sng" dirty="0">
              <a:solidFill>
                <a:srgbClr val="0070C0"/>
              </a:solidFill>
            </a:endParaRPr>
          </a:p>
          <a:p>
            <a:pPr latinLnBrk="0"/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Розробка проектної документації стадії «П»</a:t>
            </a:r>
          </a:p>
          <a:p>
            <a:pPr latinLnBrk="0"/>
            <a:endParaRPr lang="uk-U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- завершено</a:t>
            </a:r>
          </a:p>
          <a:p>
            <a:pPr latinLnBrk="0"/>
            <a:endParaRPr lang="uk-U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0"/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Виконання підготовчих будівельних робіт на об’єкті (Пусковий комплекс 5)</a:t>
            </a:r>
          </a:p>
          <a:p>
            <a:pPr marL="88900" latinLnBrk="0"/>
            <a:endParaRPr lang="uk-UA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- завершено</a:t>
            </a:r>
          </a:p>
          <a:p>
            <a:pPr marL="88900" latinLnBrk="0"/>
            <a:endParaRPr lang="uk-UA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3968" y="1203598"/>
            <a:ext cx="0" cy="273630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55977" y="1059582"/>
            <a:ext cx="47880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uk-UA" sz="1400" b="1" u="sng" dirty="0">
                <a:solidFill>
                  <a:srgbClr val="0070C0"/>
                </a:solidFill>
              </a:rPr>
              <a:t>ЯПОНСЬКА СТОРОНА:</a:t>
            </a:r>
          </a:p>
          <a:p>
            <a:pPr latinLnBrk="0"/>
            <a:endParaRPr lang="uk-UA" sz="1400" u="sng" dirty="0">
              <a:solidFill>
                <a:srgbClr val="0070C0"/>
              </a:solidFill>
            </a:endParaRPr>
          </a:p>
          <a:p>
            <a:pPr latinLnBrk="0"/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Розробка концептуальних рішень, робочої документації та проекту тендерної документації</a:t>
            </a:r>
          </a:p>
          <a:p>
            <a:pPr latinLnBrk="0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розробки робочої документації- березень 2018 року.</a:t>
            </a:r>
          </a:p>
          <a:p>
            <a:pPr latinLnBrk="0"/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підготовки проекту тендерної документації - березень 2018 року.</a:t>
            </a:r>
          </a:p>
          <a:p>
            <a:pPr latinLnBrk="0"/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latinLnBrk="0">
              <a:buFont typeface="Arial"/>
              <a:buChar char="•"/>
            </a:pPr>
            <a:r>
              <a:rPr lang="uk-UA" sz="1400" i="1" dirty="0"/>
              <a:t>фінансування надано в якості міжнародної технічної допомоги (грант) урядом Японії</a:t>
            </a: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3939902"/>
            <a:ext cx="87129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939902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u="sng" dirty="0">
                <a:solidFill>
                  <a:srgbClr val="0070C0"/>
                </a:solidFill>
              </a:rPr>
              <a:t>ПОДАЛЬШИЙ ПЛАН ДІЙ: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4264694"/>
            <a:ext cx="856895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lnSpc>
                <a:spcPct val="120000"/>
              </a:lnSpc>
              <a:buFont typeface="Arial"/>
              <a:buChar char="•"/>
            </a:pPr>
            <a:r>
              <a:rPr lang="uk-UA" sz="1400" b="1" dirty="0"/>
              <a:t>Проведення міжнародної процедури закупівлі робіт/ Контрактні переговори, підписання контракту  </a:t>
            </a:r>
            <a:r>
              <a:rPr lang="uk-UA" sz="1400" dirty="0"/>
              <a:t>- травень 2018 р. - травень 2019 р.</a:t>
            </a:r>
            <a:r>
              <a:rPr lang="uk-UA" sz="1100" dirty="0"/>
              <a:t> </a:t>
            </a:r>
          </a:p>
          <a:p>
            <a:pPr marL="171450" indent="-171450" latinLnBrk="0">
              <a:lnSpc>
                <a:spcPct val="120000"/>
              </a:lnSpc>
              <a:buFont typeface="Arial"/>
              <a:buChar char="•"/>
            </a:pPr>
            <a:r>
              <a:rPr lang="uk-UA" sz="1400" b="1" dirty="0"/>
              <a:t>Виконання будівельних робіт </a:t>
            </a:r>
            <a:r>
              <a:rPr lang="uk-UA" sz="1400" dirty="0"/>
              <a:t>- червень 2019 р. - червень 2025 р. 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7524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7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67544" y="915566"/>
            <a:ext cx="8352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</a:rPr>
              <a:t>Модернізація Бортницької станції аерації</a:t>
            </a:r>
          </a:p>
        </p:txBody>
      </p:sp>
      <p:pic>
        <p:nvPicPr>
          <p:cNvPr id="5" name="Изображение 4" descr="Фото_БСА_полет - копия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63638"/>
            <a:ext cx="63367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71800" y="439738"/>
            <a:ext cx="3419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sz="2300" b="1" u="sng" dirty="0">
                <a:solidFill>
                  <a:schemeClr val="tx2"/>
                </a:solidFill>
              </a:rPr>
              <a:t>Учасники проекту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203598"/>
            <a:ext cx="88569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Замовник</a:t>
            </a:r>
            <a:r>
              <a:rPr lang="uk-UA" sz="1500" dirty="0">
                <a:solidFill>
                  <a:srgbClr val="404040"/>
                </a:solidFill>
              </a:rPr>
              <a:t> - ПрАТ АК «Київводоканал»</a:t>
            </a:r>
          </a:p>
          <a:p>
            <a:pPr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ru-RU" sz="1500" b="1" dirty="0" err="1">
                <a:solidFill>
                  <a:srgbClr val="404040"/>
                </a:solidFill>
              </a:rPr>
              <a:t>Профільні</a:t>
            </a:r>
            <a:r>
              <a:rPr lang="ru-RU" sz="1500" b="1" dirty="0">
                <a:solidFill>
                  <a:srgbClr val="404040"/>
                </a:solidFill>
              </a:rPr>
              <a:t> </a:t>
            </a:r>
            <a:r>
              <a:rPr lang="ru-RU" sz="1500" b="1" dirty="0" err="1">
                <a:solidFill>
                  <a:srgbClr val="404040"/>
                </a:solidFill>
              </a:rPr>
              <a:t>структури</a:t>
            </a:r>
            <a:r>
              <a:rPr lang="ru-RU" sz="1500" b="1" dirty="0">
                <a:solidFill>
                  <a:srgbClr val="404040"/>
                </a:solidFill>
              </a:rPr>
              <a:t> державного та </a:t>
            </a:r>
            <a:r>
              <a:rPr lang="ru-RU" sz="1500" b="1" dirty="0" err="1">
                <a:solidFill>
                  <a:srgbClr val="404040"/>
                </a:solidFill>
              </a:rPr>
              <a:t>місцевого</a:t>
            </a:r>
            <a:r>
              <a:rPr lang="ru-RU" sz="1500" b="1" dirty="0">
                <a:solidFill>
                  <a:srgbClr val="404040"/>
                </a:solidFill>
              </a:rPr>
              <a:t> бюджету </a:t>
            </a:r>
            <a:r>
              <a:rPr lang="uk-UA" sz="1500" dirty="0">
                <a:solidFill>
                  <a:srgbClr val="404040"/>
                </a:solidFill>
              </a:rPr>
              <a:t>- </a:t>
            </a:r>
            <a:r>
              <a:rPr lang="ru-RU" sz="1500" dirty="0" err="1">
                <a:solidFill>
                  <a:srgbClr val="404040"/>
                </a:solidFill>
              </a:rPr>
              <a:t>Міністерство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регіонального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розвитку</a:t>
            </a:r>
            <a:r>
              <a:rPr lang="ru-RU" sz="1500" dirty="0">
                <a:solidFill>
                  <a:srgbClr val="404040"/>
                </a:solidFill>
              </a:rPr>
              <a:t>, </a:t>
            </a:r>
            <a:r>
              <a:rPr lang="ru-RU" sz="1500" dirty="0" err="1">
                <a:solidFill>
                  <a:srgbClr val="404040"/>
                </a:solidFill>
              </a:rPr>
              <a:t>будівництва</a:t>
            </a:r>
            <a:r>
              <a:rPr lang="ru-RU" sz="1500" dirty="0">
                <a:solidFill>
                  <a:srgbClr val="404040"/>
                </a:solidFill>
              </a:rPr>
              <a:t> та </a:t>
            </a:r>
            <a:r>
              <a:rPr lang="ru-RU" sz="1500" dirty="0" err="1">
                <a:solidFill>
                  <a:srgbClr val="404040"/>
                </a:solidFill>
              </a:rPr>
              <a:t>житлово-комунального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господарства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України</a:t>
            </a:r>
            <a:r>
              <a:rPr lang="ru-RU" sz="1500" dirty="0">
                <a:solidFill>
                  <a:srgbClr val="404040"/>
                </a:solidFill>
              </a:rPr>
              <a:t> та </a:t>
            </a:r>
            <a:r>
              <a:rPr lang="ru-RU" sz="1500" dirty="0" err="1">
                <a:solidFill>
                  <a:srgbClr val="404040"/>
                </a:solidFill>
              </a:rPr>
              <a:t>Київська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міська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державна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адміністрація</a:t>
            </a:r>
            <a:r>
              <a:rPr lang="en-US" sz="1500" dirty="0">
                <a:solidFill>
                  <a:srgbClr val="404040"/>
                </a:solidFill>
              </a:rPr>
              <a:t>.</a:t>
            </a:r>
            <a:endParaRPr lang="uk-UA" sz="1500" dirty="0">
              <a:solidFill>
                <a:srgbClr val="404040"/>
              </a:solidFill>
            </a:endParaRPr>
          </a:p>
          <a:p>
            <a:pPr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Міжнародний партнер </a:t>
            </a:r>
            <a:r>
              <a:rPr lang="uk-UA" sz="1500" dirty="0">
                <a:solidFill>
                  <a:srgbClr val="404040"/>
                </a:solidFill>
              </a:rPr>
              <a:t>- Уряд Японії</a:t>
            </a:r>
          </a:p>
          <a:p>
            <a:pPr indent="265113"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Кредитор від Уряду Японії </a:t>
            </a:r>
            <a:r>
              <a:rPr lang="uk-UA" sz="1500" dirty="0">
                <a:solidFill>
                  <a:srgbClr val="404040"/>
                </a:solidFill>
              </a:rPr>
              <a:t>- Японське агентство міжнародного співробітництва (JICA)</a:t>
            </a:r>
          </a:p>
          <a:p>
            <a:pPr latinLnBrk="0"/>
            <a:endParaRPr lang="uk-UA" sz="1500" b="1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Позичальник</a:t>
            </a:r>
            <a:r>
              <a:rPr lang="uk-UA" sz="1500" dirty="0">
                <a:solidFill>
                  <a:srgbClr val="404040"/>
                </a:solidFill>
              </a:rPr>
              <a:t> - Кабінет міністрів України</a:t>
            </a:r>
          </a:p>
          <a:p>
            <a:pPr indent="265113"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 err="1">
                <a:solidFill>
                  <a:srgbClr val="404040"/>
                </a:solidFill>
              </a:rPr>
              <a:t>Субпозичальник</a:t>
            </a:r>
            <a:r>
              <a:rPr lang="uk-UA" sz="1500" dirty="0">
                <a:solidFill>
                  <a:srgbClr val="404040"/>
                </a:solidFill>
              </a:rPr>
              <a:t> - ПрАТ АК «Київводоканал»</a:t>
            </a:r>
          </a:p>
          <a:p>
            <a:pPr indent="265113"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Генеральний проектувальник по розробці Робочої документації</a:t>
            </a:r>
            <a:r>
              <a:rPr lang="uk-UA" sz="1500" dirty="0">
                <a:solidFill>
                  <a:srgbClr val="404040"/>
                </a:solidFill>
              </a:rPr>
              <a:t>- Консорціум японських проектних організацій: TEC International Co., Ltd., Nihon Suiko Sekkei Co., Ltd. та Nippon Koei Co., Ltd</a:t>
            </a:r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9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-180528" y="43240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u="sng" dirty="0">
                <a:solidFill>
                  <a:schemeClr val="tx2"/>
                </a:solidFill>
              </a:rPr>
              <a:t>Реконструкція Бортницької станції аерації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915566"/>
            <a:ext cx="9036496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uk-UA" sz="1300" b="1" u="sng" dirty="0">
                <a:solidFill>
                  <a:srgbClr val="0070C0"/>
                </a:solidFill>
              </a:rPr>
              <a:t>ЗАГАЛЬНА ІНФОРМАЦІЯ :</a:t>
            </a:r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Бортницька станція аерації - це комплекс очисних споруд, що забезпечує очищення всіх стічних вод            м. Києва та прилеглих міст. Комплекс складається з трьох блоків: Блок 1 (введений в експлуатацію                  в 1964 році), Блок 2 (1976) і Блок 3 (1987); 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Загальна проектна потужність споруд складає 1,8 млн. м</a:t>
            </a:r>
            <a:r>
              <a:rPr lang="uk-UA" sz="1300" baseline="30000" dirty="0">
                <a:solidFill>
                  <a:srgbClr val="404040"/>
                </a:solidFill>
              </a:rPr>
              <a:t>3</a:t>
            </a:r>
            <a:r>
              <a:rPr lang="uk-UA" sz="1300" dirty="0">
                <a:solidFill>
                  <a:srgbClr val="404040"/>
                </a:solidFill>
              </a:rPr>
              <a:t>/добу. Фактичний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uk-UA" sz="1300" dirty="0">
                <a:solidFill>
                  <a:srgbClr val="404040"/>
                </a:solidFill>
              </a:rPr>
              <a:t>обсяг стічних вод, що надходить на очистку, становить від 700 тис. до 1000 тис. м3 на добу.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Нинішній процес очищення стічних вод  передбачає транспортування осаду для зберігання на мулові поля, які </a:t>
            </a:r>
            <a:r>
              <a:rPr lang="ru-RU" sz="1300" dirty="0" err="1">
                <a:solidFill>
                  <a:srgbClr val="404040"/>
                </a:solidFill>
              </a:rPr>
              <a:t>займають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площу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понад</a:t>
            </a:r>
            <a:r>
              <a:rPr lang="ru-RU" sz="1300" dirty="0">
                <a:solidFill>
                  <a:srgbClr val="404040"/>
                </a:solidFill>
              </a:rPr>
              <a:t> 272 га.</a:t>
            </a:r>
            <a:endParaRPr lang="uk-UA" sz="1300" dirty="0">
              <a:solidFill>
                <a:srgbClr val="404040"/>
              </a:solidFill>
            </a:endParaRPr>
          </a:p>
          <a:p>
            <a:pPr algn="just" latinLnBrk="0"/>
            <a:endParaRPr lang="uk-UA" sz="800" dirty="0"/>
          </a:p>
          <a:p>
            <a:pPr marL="269875" indent="-269875" algn="just" latinLnBrk="0"/>
            <a:r>
              <a:rPr lang="uk-UA" sz="1300" b="1" u="sng" dirty="0">
                <a:solidFill>
                  <a:srgbClr val="FF0000"/>
                </a:solidFill>
              </a:rPr>
              <a:t>ПОТОЧНІ РИЗИКИ:</a:t>
            </a:r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Існуюче обладнання, будівлі та споруди мають значний знос (~ 80%), що може призвести до нещасних випадків та неконтрольованого викидання неочищених стічних вод у річку Дніпро;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Якість очищення стічних вод не відповідає світовим стандартам якості;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Мулові поля отримують осад протягом десятиліть, і місце для зберігання осаду вже майже вичерпано.</a:t>
            </a:r>
          </a:p>
          <a:p>
            <a:pPr algn="just" latinLnBrk="0"/>
            <a:endParaRPr lang="uk-UA" sz="800" dirty="0">
              <a:solidFill>
                <a:srgbClr val="404040"/>
              </a:solidFill>
            </a:endParaRPr>
          </a:p>
          <a:p>
            <a:pPr algn="just" latinLnBrk="0">
              <a:spcAft>
                <a:spcPts val="300"/>
              </a:spcAft>
            </a:pPr>
            <a:r>
              <a:rPr lang="uk-UA" sz="1300" b="1" u="sng" dirty="0">
                <a:solidFill>
                  <a:srgbClr val="0070C0"/>
                </a:solidFill>
              </a:rPr>
              <a:t>КЛЮЧОВІ ЗАДАЧІ ВПРОВАДЖЕННЯ ПРОЕКТУ:</a:t>
            </a:r>
          </a:p>
          <a:p>
            <a:pPr marL="285750" indent="-285750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Покращення якості очищення стічних вод відповідно до вимог директив Ради Європи; </a:t>
            </a:r>
          </a:p>
          <a:p>
            <a:pPr marL="285750" indent="-285750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Термоутилізація осаду стічних вод (вторинне використання отриманої золи у сфері будівництва), замість його накопичення на мулових полях;</a:t>
            </a:r>
          </a:p>
          <a:p>
            <a:pPr marL="285750" indent="-285750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Усунення запаху в житлових районах Києва, розташованих на лівому березі р. Дніпро.</a:t>
            </a:r>
          </a:p>
        </p:txBody>
      </p:sp>
    </p:spTree>
    <p:extLst>
      <p:ext uri="{BB962C8B-B14F-4D97-AF65-F5344CB8AC3E}">
        <p14:creationId xmlns:p14="http://schemas.microsoft.com/office/powerpoint/2010/main" val="75059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22140" y="439738"/>
            <a:ext cx="5652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u="sng" dirty="0">
                <a:solidFill>
                  <a:schemeClr val="tx2"/>
                </a:solidFill>
              </a:rPr>
              <a:t>Ключові технічні параметри проекту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31590"/>
            <a:ext cx="50476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ПРОЕКТНА ПОТУЖНІСТЬ ОЧИСНИХ СПОРУД 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1 - 577 000 м</a:t>
            </a:r>
            <a:r>
              <a:rPr lang="uk-UA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/добу;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2 - 577 000 м</a:t>
            </a:r>
            <a:r>
              <a:rPr lang="uk-UA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/добу;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3 - 419 000 м</a:t>
            </a:r>
            <a:r>
              <a:rPr lang="uk-UA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/добу.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r>
              <a:rPr lang="uk-UA" sz="1400" b="1" u="sng" dirty="0">
                <a:solidFill>
                  <a:srgbClr val="0070C0"/>
                </a:solidFill>
              </a:rPr>
              <a:t>ПРОЕКТНІ ПОЗКАНИКИ ОЧИЩЕННЯ СТІЧНИХ ВОД</a:t>
            </a:r>
          </a:p>
          <a:p>
            <a:endParaRPr lang="uk-UA" sz="1000" u="sng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Біохімічне споживання кисню</a:t>
            </a:r>
            <a:r>
              <a:rPr lang="uk-UA" sz="1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- 15 мг/л;</a:t>
            </a:r>
            <a:endParaRPr lang="uk-UA" sz="1400" baseline="-250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Хімічне споживання кисню - 80 мг/л; 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Зважені тверді частинки - 15 мг/л;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Загальний вміст азоту - 10 мг/л;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Загальний вміст фосфору - 1 мг/л.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r>
              <a:rPr lang="uk-UA" sz="1400" b="1" dirty="0">
                <a:solidFill>
                  <a:srgbClr val="404040"/>
                </a:solidFill>
              </a:rPr>
              <a:t>Електроспоживання</a:t>
            </a:r>
            <a:r>
              <a:rPr lang="uk-UA" sz="1400" dirty="0">
                <a:solidFill>
                  <a:srgbClr val="404040"/>
                </a:solidFill>
              </a:rPr>
              <a:t> - 31,5 МВт.</a:t>
            </a:r>
          </a:p>
          <a:p>
            <a:endParaRPr lang="uk-UA" sz="1400" dirty="0">
              <a:solidFill>
                <a:srgbClr val="404040"/>
              </a:solidFill>
              <a:ea typeface="MS Gothic"/>
            </a:endParaRPr>
          </a:p>
          <a:p>
            <a:r>
              <a:rPr lang="uk-UA" sz="1400" b="1" dirty="0" err="1">
                <a:solidFill>
                  <a:srgbClr val="404040"/>
                </a:solidFill>
              </a:rPr>
              <a:t>Когенерація</a:t>
            </a:r>
            <a:r>
              <a:rPr lang="uk-UA" sz="1400" b="1" dirty="0">
                <a:solidFill>
                  <a:srgbClr val="404040"/>
                </a:solidFill>
              </a:rPr>
              <a:t> електроенергії </a:t>
            </a:r>
            <a:r>
              <a:rPr lang="uk-UA" sz="1400" dirty="0">
                <a:solidFill>
                  <a:srgbClr val="404040"/>
                </a:solidFill>
              </a:rPr>
              <a:t>– 1,4 МВт.</a:t>
            </a:r>
          </a:p>
          <a:p>
            <a:endParaRPr lang="uk-UA" sz="1400" dirty="0">
              <a:solidFill>
                <a:srgbClr val="404040"/>
              </a:solidFill>
            </a:endParaRPr>
          </a:p>
          <a:p>
            <a:r>
              <a:rPr lang="uk-UA" sz="1400" b="1" dirty="0">
                <a:solidFill>
                  <a:srgbClr val="404040"/>
                </a:solidFill>
              </a:rPr>
              <a:t>Регенерація тепла </a:t>
            </a:r>
            <a:r>
              <a:rPr lang="uk-UA" sz="1400" dirty="0">
                <a:solidFill>
                  <a:srgbClr val="404040"/>
                </a:solidFill>
              </a:rPr>
              <a:t>- 18 МВт.</a:t>
            </a:r>
          </a:p>
        </p:txBody>
      </p:sp>
      <p:pic>
        <p:nvPicPr>
          <p:cNvPr id="10" name="Picture 2" descr="C:\Users\pc\Desktop\temp\Презентация БСА\120214_bortnichy2\IMG_9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36" y="1347614"/>
            <a:ext cx="400708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0505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33296"/>
              </p:ext>
            </p:extLst>
          </p:nvPr>
        </p:nvGraphicFramePr>
        <p:xfrm>
          <a:off x="605701" y="2847458"/>
          <a:ext cx="7831781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03">
                  <a:extLst>
                    <a:ext uri="{9D8B030D-6E8A-4147-A177-3AD203B41FA5}">
                      <a16:colId xmlns:a16="http://schemas.microsoft.com/office/drawing/2014/main" xmlns="" val="1777759801"/>
                    </a:ext>
                  </a:extLst>
                </a:gridCol>
                <a:gridCol w="2467805">
                  <a:extLst>
                    <a:ext uri="{9D8B030D-6E8A-4147-A177-3AD203B41FA5}">
                      <a16:colId xmlns:a16="http://schemas.microsoft.com/office/drawing/2014/main" xmlns="" val="4249150312"/>
                    </a:ext>
                  </a:extLst>
                </a:gridCol>
                <a:gridCol w="2958673">
                  <a:extLst>
                    <a:ext uri="{9D8B030D-6E8A-4147-A177-3AD203B41FA5}">
                      <a16:colId xmlns:a16="http://schemas.microsoft.com/office/drawing/2014/main" xmlns="" val="173852461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uk-UA" sz="1400" dirty="0"/>
                        <a:t>Показник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Існуючий</a:t>
                      </a:r>
                      <a:r>
                        <a:rPr lang="uk-UA" sz="1400" baseline="0" dirty="0"/>
                        <a:t> </a:t>
                      </a:r>
                      <a:r>
                        <a:rPr lang="uk-UA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стан, мг/м3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Після</a:t>
                      </a:r>
                      <a:r>
                        <a:rPr lang="uk-UA" sz="1400" baseline="0" dirty="0"/>
                        <a:t> реконструкції, </a:t>
                      </a:r>
                      <a:r>
                        <a:rPr lang="uk-UA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мг/м3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17017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Сірководень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2,20 – 6,01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0,07- 0,19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7105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Метилмеркаптан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1,90 – 5,00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0,09 - 0,20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306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Етилмеркаптан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3,00 – 8,51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0,15 – 0,38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786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0,30 – 1,00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16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Двоокис азоту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0,02 – 0,05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0,20 – 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508075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0221" y="1145537"/>
            <a:ext cx="788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ЗАХОДИ, ЯКІ НАПРАВЛЕНІ НА ЗМЕНШЕННЯ НЕПРИЄМНИХ ЗАПАХІВ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Накриття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ємкісних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споруд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запобігання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витоку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неприємного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запаху;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 системи дезодорації повітря з використанням фільтрів з активованим </a:t>
            </a:r>
          </a:p>
          <a:p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вугіллям;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 системи очищення димових газів на спорудах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термоутилізації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осаду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95" y="2533971"/>
            <a:ext cx="788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ПОКАЗНИКИ ПОВІТРЯ НА МЕЖІ САНІТАРНО-ЗАХИСНОЇ ЗОНИ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144210" y="578990"/>
            <a:ext cx="6857150" cy="288032"/>
          </a:xfrm>
        </p:spPr>
        <p:txBody>
          <a:bodyPr/>
          <a:lstStyle/>
          <a:p>
            <a:r>
              <a:rPr lang="uk-UA" sz="23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Захист довкілля</a:t>
            </a:r>
          </a:p>
        </p:txBody>
      </p:sp>
    </p:spTree>
    <p:extLst>
      <p:ext uri="{BB962C8B-B14F-4D97-AF65-F5344CB8AC3E}">
        <p14:creationId xmlns:p14="http://schemas.microsoft.com/office/powerpoint/2010/main" val="149412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30221" y="686475"/>
            <a:ext cx="804623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ДОДАТКОВІ ЗАХОДИ ДЛЯ ПІДВИЩЕННЯ ЯКОСТІ ОЧИЩЕННЯ СТІЧНИХ ВОД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 системи доочищення стічних вод для видалення фосфору;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/>
              </a:rPr>
              <a:t>Знезараження очищених стічних вод ультрафіолетовим випромінюванням.</a:t>
            </a:r>
          </a:p>
          <a:p>
            <a:pPr marL="285750" indent="-285750">
              <a:buFont typeface="Arial"/>
              <a:buChar char="•"/>
            </a:pP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r>
              <a:rPr lang="uk-UA" sz="1400" b="1" u="sng" dirty="0">
                <a:solidFill>
                  <a:srgbClr val="0070C0"/>
                </a:solidFill>
              </a:rPr>
              <a:t>ЕКОЛОГІЧНИЙ МОНІТОРИНГ НА СТАДІЇ РЕАЛІЗАЦІЇ ПРОЕКТУ </a:t>
            </a:r>
          </a:p>
          <a:p>
            <a:endParaRPr lang="uk-UA" sz="1400" b="1" u="sng" dirty="0">
              <a:solidFill>
                <a:srgbClr val="0070C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Під час реалізації Проекту Підрядна організація має виконувати роботи у відповідності </a:t>
            </a:r>
          </a:p>
          <a:p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«Плану природоохоронних заходів»,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здійснювати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постійний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нагляд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навколишнім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середовищем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згідно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«Плану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екологічного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моніторингу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саме:</a:t>
            </a:r>
          </a:p>
          <a:p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якості повітря;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забруднення води;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рівня шуму;</a:t>
            </a:r>
          </a:p>
          <a:p>
            <a:pPr marL="285750" indent="-285750">
              <a:buFontTx/>
              <a:buChar char="-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за утилізацією будівельних відходів;</a:t>
            </a:r>
          </a:p>
          <a:p>
            <a:pPr marL="285750" indent="-285750">
              <a:buFontTx/>
              <a:buChar char="-"/>
            </a:pPr>
            <a:r>
              <a:rPr lang="uk-UA" sz="1400">
                <a:solidFill>
                  <a:schemeClr val="tx1">
                    <a:lumMod val="75000"/>
                    <a:lumOff val="25000"/>
                  </a:schemeClr>
                </a:solidFill>
              </a:rPr>
              <a:t>тощо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endParaRPr lang="uk-UA" sz="1400" dirty="0">
              <a:solidFill>
                <a:srgbClr val="404040"/>
              </a:solidFill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324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3583" y="450340"/>
            <a:ext cx="7092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300" b="1" u="sng" dirty="0">
                <a:solidFill>
                  <a:schemeClr val="tx2"/>
                </a:solidFill>
              </a:rPr>
              <a:t>План Бортницької станції аерації</a:t>
            </a:r>
          </a:p>
        </p:txBody>
      </p:sp>
      <p:pic>
        <p:nvPicPr>
          <p:cNvPr id="4" name="Рисунок 34" descr="Рисунок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000"/>
          <a:stretch>
            <a:fillRect/>
          </a:stretch>
        </p:blipFill>
        <p:spPr>
          <a:xfrm>
            <a:off x="395536" y="1419622"/>
            <a:ext cx="4648030" cy="359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868144" y="97345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70C0"/>
                </a:solidFill>
              </a:rPr>
              <a:t>Після реконструкції</a:t>
            </a:r>
            <a:endParaRPr lang="uk-UA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003856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D96965"/>
                </a:solidFill>
              </a:rPr>
              <a:t>Поточний стан</a:t>
            </a:r>
            <a:endParaRPr lang="uk-UA" u="sng" dirty="0">
              <a:solidFill>
                <a:srgbClr val="D9696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38" y="1344639"/>
            <a:ext cx="2699902" cy="36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-288469" y="0"/>
            <a:ext cx="9906000" cy="5767264"/>
            <a:chOff x="-304800" y="-58738"/>
            <a:chExt cx="9906000" cy="5767264"/>
          </a:xfrm>
        </p:grpSpPr>
        <p:pic>
          <p:nvPicPr>
            <p:cNvPr id="94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Прямоугольник 94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658493" y="489667"/>
            <a:ext cx="49656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300" b="1" u="sng" dirty="0">
                <a:solidFill>
                  <a:schemeClr val="tx2"/>
                </a:solidFill>
              </a:rPr>
              <a:t>Технологічна схема БСА</a:t>
            </a:r>
          </a:p>
        </p:txBody>
      </p:sp>
      <p:grpSp>
        <p:nvGrpSpPr>
          <p:cNvPr id="58" name="グループ化 73"/>
          <p:cNvGrpSpPr/>
          <p:nvPr/>
        </p:nvGrpSpPr>
        <p:grpSpPr>
          <a:xfrm>
            <a:off x="101508" y="1188399"/>
            <a:ext cx="8430932" cy="2211268"/>
            <a:chOff x="-55849" y="2631347"/>
            <a:chExt cx="9180749" cy="2425149"/>
          </a:xfrm>
        </p:grpSpPr>
        <p:sp>
          <p:nvSpPr>
            <p:cNvPr id="60" name="テキスト ボックス 3"/>
            <p:cNvSpPr txBox="1"/>
            <p:nvPr/>
          </p:nvSpPr>
          <p:spPr>
            <a:xfrm>
              <a:off x="3802003" y="2631347"/>
              <a:ext cx="886090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Повітродувна </a:t>
              </a:r>
            </a:p>
            <a:p>
              <a:pPr algn="ctr"/>
              <a:r>
                <a:rPr lang="uk-UA" altLang="ja-JP" sz="700" dirty="0"/>
                <a:t>станція</a:t>
              </a:r>
              <a:endParaRPr kumimoji="1" lang="uk-UA" altLang="en-US" sz="700" dirty="0"/>
            </a:p>
          </p:txBody>
        </p:sp>
        <p:sp>
          <p:nvSpPr>
            <p:cNvPr id="61" name="テキスト ボックス 5"/>
            <p:cNvSpPr txBox="1"/>
            <p:nvPr/>
          </p:nvSpPr>
          <p:spPr>
            <a:xfrm>
              <a:off x="-55849" y="3113891"/>
              <a:ext cx="678809" cy="754826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800" dirty="0"/>
                <a:t>Стічні води, що </a:t>
              </a:r>
            </a:p>
            <a:p>
              <a:pPr algn="ctr"/>
              <a:r>
                <a:rPr lang="uk-UA" altLang="ja-JP" sz="800" dirty="0"/>
                <a:t>надходять на </a:t>
              </a:r>
            </a:p>
            <a:p>
              <a:pPr algn="ctr"/>
              <a:r>
                <a:rPr lang="uk-UA" altLang="ja-JP" sz="800" dirty="0"/>
                <a:t>очищення</a:t>
              </a:r>
              <a:endParaRPr kumimoji="1" lang="uk-UA" altLang="en-US" sz="800" dirty="0"/>
            </a:p>
          </p:txBody>
        </p:sp>
        <p:sp>
          <p:nvSpPr>
            <p:cNvPr id="62" name="テキスト ボックス 7"/>
            <p:cNvSpPr txBox="1"/>
            <p:nvPr/>
          </p:nvSpPr>
          <p:spPr>
            <a:xfrm>
              <a:off x="864964" y="3329519"/>
              <a:ext cx="678808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Механічне </a:t>
              </a:r>
            </a:p>
            <a:p>
              <a:pPr algn="ctr"/>
              <a:r>
                <a:rPr lang="uk-UA" altLang="ja-JP" sz="700" dirty="0"/>
                <a:t>очищення</a:t>
              </a:r>
              <a:endParaRPr kumimoji="1" lang="uk-UA" altLang="en-US" sz="700" dirty="0"/>
            </a:p>
          </p:txBody>
        </p:sp>
        <p:sp>
          <p:nvSpPr>
            <p:cNvPr id="63" name="テキスト ボックス 8"/>
            <p:cNvSpPr txBox="1"/>
            <p:nvPr/>
          </p:nvSpPr>
          <p:spPr>
            <a:xfrm>
              <a:off x="1907156" y="3270451"/>
              <a:ext cx="645439" cy="4341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Видалення піску </a:t>
              </a:r>
            </a:p>
            <a:p>
              <a:pPr algn="ctr"/>
              <a:r>
                <a:rPr lang="uk-UA" altLang="ja-JP" sz="700" dirty="0"/>
                <a:t>та жиру</a:t>
              </a:r>
              <a:endParaRPr kumimoji="1" lang="uk-UA" altLang="en-US" sz="700" dirty="0"/>
            </a:p>
          </p:txBody>
        </p:sp>
        <p:sp>
          <p:nvSpPr>
            <p:cNvPr id="64" name="テキスト ボックス 9"/>
            <p:cNvSpPr txBox="1"/>
            <p:nvPr/>
          </p:nvSpPr>
          <p:spPr>
            <a:xfrm>
              <a:off x="2794570" y="3329518"/>
              <a:ext cx="719998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Первинний</a:t>
              </a:r>
            </a:p>
            <a:p>
              <a:pPr algn="ctr"/>
              <a:r>
                <a:rPr lang="uk-UA" altLang="ja-JP" sz="700" dirty="0"/>
                <a:t>відстійник</a:t>
              </a:r>
              <a:endParaRPr kumimoji="1" lang="uk-UA" altLang="en-US" sz="700" dirty="0"/>
            </a:p>
          </p:txBody>
        </p:sp>
        <p:sp>
          <p:nvSpPr>
            <p:cNvPr id="65" name="テキスト ボックス 10"/>
            <p:cNvSpPr txBox="1"/>
            <p:nvPr/>
          </p:nvSpPr>
          <p:spPr>
            <a:xfrm>
              <a:off x="3802004" y="3388590"/>
              <a:ext cx="886090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Аеротенк</a:t>
              </a:r>
              <a:endParaRPr kumimoji="1" lang="uk-UA" altLang="en-US" sz="700" dirty="0"/>
            </a:p>
          </p:txBody>
        </p:sp>
        <p:sp>
          <p:nvSpPr>
            <p:cNvPr id="66" name="テキスト ボックス 11"/>
            <p:cNvSpPr txBox="1"/>
            <p:nvPr/>
          </p:nvSpPr>
          <p:spPr>
            <a:xfrm>
              <a:off x="2552596" y="4289238"/>
              <a:ext cx="1203946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Гравітаційне </a:t>
              </a:r>
            </a:p>
            <a:p>
              <a:pPr algn="ctr"/>
              <a:r>
                <a:rPr lang="uk-UA" altLang="ja-JP" sz="700" dirty="0"/>
                <a:t>ущільнення</a:t>
              </a:r>
              <a:endParaRPr kumimoji="1" lang="uk-UA" altLang="en-US" sz="700" dirty="0"/>
            </a:p>
          </p:txBody>
        </p:sp>
        <p:sp>
          <p:nvSpPr>
            <p:cNvPr id="67" name="テキスト ボックス 12"/>
            <p:cNvSpPr txBox="1"/>
            <p:nvPr/>
          </p:nvSpPr>
          <p:spPr>
            <a:xfrm>
              <a:off x="4912993" y="3312644"/>
              <a:ext cx="1165934" cy="349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800" dirty="0"/>
                <a:t>Вторинний </a:t>
              </a:r>
            </a:p>
            <a:p>
              <a:pPr algn="ctr"/>
              <a:r>
                <a:rPr lang="uk-UA" altLang="ja-JP" sz="800" dirty="0"/>
                <a:t>відстійник</a:t>
              </a:r>
              <a:endParaRPr kumimoji="1" lang="uk-UA" altLang="en-US" sz="800" dirty="0"/>
            </a:p>
          </p:txBody>
        </p:sp>
        <p:sp>
          <p:nvSpPr>
            <p:cNvPr id="68" name="テキスト ボックス 13"/>
            <p:cNvSpPr txBox="1"/>
            <p:nvPr/>
          </p:nvSpPr>
          <p:spPr>
            <a:xfrm>
              <a:off x="6303825" y="3329521"/>
              <a:ext cx="860463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Доочищення</a:t>
              </a:r>
            </a:p>
            <a:p>
              <a:pPr algn="ctr"/>
              <a:r>
                <a:rPr lang="uk-UA" altLang="ja-JP" sz="700" dirty="0"/>
                <a:t>стічних вод</a:t>
              </a:r>
              <a:endParaRPr kumimoji="1" lang="uk-UA" altLang="en-US" sz="700" dirty="0"/>
            </a:p>
          </p:txBody>
        </p:sp>
        <p:sp>
          <p:nvSpPr>
            <p:cNvPr id="69" name="テキスト ボックス 14"/>
            <p:cNvSpPr txBox="1"/>
            <p:nvPr/>
          </p:nvSpPr>
          <p:spPr>
            <a:xfrm>
              <a:off x="7364536" y="3388590"/>
              <a:ext cx="887413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Дезінфекція</a:t>
              </a:r>
              <a:endParaRPr kumimoji="1" lang="uk-UA" altLang="en-US" sz="700" dirty="0"/>
            </a:p>
          </p:txBody>
        </p:sp>
        <p:sp>
          <p:nvSpPr>
            <p:cNvPr id="70" name="テキスト ボックス 15"/>
            <p:cNvSpPr txBox="1"/>
            <p:nvPr/>
          </p:nvSpPr>
          <p:spPr>
            <a:xfrm>
              <a:off x="4688096" y="4348308"/>
              <a:ext cx="1615729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Механічне ущільнення</a:t>
              </a:r>
              <a:endParaRPr kumimoji="1" lang="uk-UA" altLang="en-US" sz="700" dirty="0"/>
            </a:p>
          </p:txBody>
        </p:sp>
        <p:sp>
          <p:nvSpPr>
            <p:cNvPr id="71" name="テキスト ボックス 16"/>
            <p:cNvSpPr txBox="1"/>
            <p:nvPr/>
          </p:nvSpPr>
          <p:spPr>
            <a:xfrm>
              <a:off x="5753178" y="4701184"/>
              <a:ext cx="849662" cy="316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Механічне </a:t>
              </a:r>
            </a:p>
            <a:p>
              <a:pPr algn="ctr"/>
              <a:r>
                <a:rPr lang="uk-UA" altLang="ja-JP" sz="700" dirty="0"/>
                <a:t>зневоднення</a:t>
              </a:r>
              <a:endParaRPr kumimoji="1" lang="uk-UA" altLang="en-US" sz="700" dirty="0"/>
            </a:p>
          </p:txBody>
        </p:sp>
        <p:sp>
          <p:nvSpPr>
            <p:cNvPr id="72" name="テキスト ボックス 17"/>
            <p:cNvSpPr txBox="1"/>
            <p:nvPr/>
          </p:nvSpPr>
          <p:spPr>
            <a:xfrm>
              <a:off x="6837242" y="4740352"/>
              <a:ext cx="831994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Термоутилізація</a:t>
              </a:r>
              <a:endParaRPr kumimoji="1" lang="uk-UA" altLang="en-US" sz="700" dirty="0"/>
            </a:p>
          </p:txBody>
        </p:sp>
        <p:sp>
          <p:nvSpPr>
            <p:cNvPr id="73" name="テキスト ボックス 18"/>
            <p:cNvSpPr txBox="1"/>
            <p:nvPr/>
          </p:nvSpPr>
          <p:spPr>
            <a:xfrm>
              <a:off x="8400116" y="3329520"/>
              <a:ext cx="724784" cy="316017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Очищені </a:t>
              </a:r>
            </a:p>
            <a:p>
              <a:pPr algn="ctr"/>
              <a:r>
                <a:rPr lang="uk-UA" altLang="ja-JP" sz="700" dirty="0"/>
                <a:t>стічні води</a:t>
              </a:r>
              <a:endParaRPr kumimoji="1" lang="uk-UA" altLang="en-US" sz="700" dirty="0"/>
            </a:p>
          </p:txBody>
        </p:sp>
        <p:sp>
          <p:nvSpPr>
            <p:cNvPr id="74" name="テキスト ボックス 19"/>
            <p:cNvSpPr txBox="1"/>
            <p:nvPr/>
          </p:nvSpPr>
          <p:spPr>
            <a:xfrm>
              <a:off x="7959753" y="4622337"/>
              <a:ext cx="1165147" cy="43415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Утилізація золи в якості</a:t>
              </a:r>
            </a:p>
            <a:p>
              <a:pPr algn="ctr"/>
              <a:r>
                <a:rPr lang="uk-UA" altLang="ja-JP" sz="700" dirty="0"/>
                <a:t>будівельного</a:t>
              </a:r>
            </a:p>
            <a:p>
              <a:pPr algn="ctr"/>
              <a:r>
                <a:rPr lang="uk-UA" altLang="ja-JP" sz="700" dirty="0"/>
                <a:t>матеріалу</a:t>
              </a:r>
              <a:endParaRPr kumimoji="1" lang="uk-UA" altLang="en-US" sz="700" dirty="0"/>
            </a:p>
          </p:txBody>
        </p:sp>
        <p:sp>
          <p:nvSpPr>
            <p:cNvPr id="75" name="テキスト ボックス 21"/>
            <p:cNvSpPr txBox="1"/>
            <p:nvPr/>
          </p:nvSpPr>
          <p:spPr>
            <a:xfrm>
              <a:off x="3131028" y="3856408"/>
              <a:ext cx="941665" cy="1978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Сирий осад</a:t>
              </a:r>
              <a:endParaRPr kumimoji="1" lang="uk-UA" altLang="en-US" sz="700" dirty="0"/>
            </a:p>
          </p:txBody>
        </p:sp>
        <p:sp>
          <p:nvSpPr>
            <p:cNvPr id="76" name="テキスト ボックス 22"/>
            <p:cNvSpPr txBox="1"/>
            <p:nvPr/>
          </p:nvSpPr>
          <p:spPr>
            <a:xfrm>
              <a:off x="5570743" y="3893809"/>
              <a:ext cx="1054090" cy="1978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Надлишковий мул</a:t>
              </a:r>
              <a:endParaRPr kumimoji="1" lang="uk-UA" altLang="en-US" sz="700" dirty="0"/>
            </a:p>
          </p:txBody>
        </p:sp>
        <p:cxnSp>
          <p:nvCxnSpPr>
            <p:cNvPr id="77" name="直線矢印コネクタ 23"/>
            <p:cNvCxnSpPr>
              <a:cxnSpLocks/>
              <a:stCxn id="61" idx="3"/>
              <a:endCxn id="62" idx="1"/>
            </p:cNvCxnSpPr>
            <p:nvPr/>
          </p:nvCxnSpPr>
          <p:spPr>
            <a:xfrm flipV="1">
              <a:off x="622960" y="3487528"/>
              <a:ext cx="242004" cy="3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矢印コネクタ 24"/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1543772" y="3487528"/>
              <a:ext cx="363384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矢印コネクタ 25"/>
            <p:cNvCxnSpPr>
              <a:cxnSpLocks/>
              <a:stCxn id="63" idx="3"/>
              <a:endCxn id="64" idx="1"/>
            </p:cNvCxnSpPr>
            <p:nvPr/>
          </p:nvCxnSpPr>
          <p:spPr>
            <a:xfrm flipV="1">
              <a:off x="2552595" y="3487528"/>
              <a:ext cx="241975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矢印コネクタ 26"/>
            <p:cNvCxnSpPr>
              <a:cxnSpLocks/>
              <a:stCxn id="64" idx="3"/>
              <a:endCxn id="65" idx="1"/>
            </p:cNvCxnSpPr>
            <p:nvPr/>
          </p:nvCxnSpPr>
          <p:spPr>
            <a:xfrm>
              <a:off x="3514568" y="3487528"/>
              <a:ext cx="28743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矢印コネクタ 27"/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4688095" y="3487529"/>
              <a:ext cx="22489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矢印コネクタ 28"/>
            <p:cNvCxnSpPr>
              <a:cxnSpLocks/>
              <a:stCxn id="67" idx="3"/>
              <a:endCxn id="68" idx="1"/>
            </p:cNvCxnSpPr>
            <p:nvPr/>
          </p:nvCxnSpPr>
          <p:spPr>
            <a:xfrm>
              <a:off x="6078927" y="3487530"/>
              <a:ext cx="2248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矢印コネクタ 29"/>
            <p:cNvCxnSpPr>
              <a:cxnSpLocks/>
              <a:stCxn id="68" idx="3"/>
              <a:endCxn id="69" idx="1"/>
            </p:cNvCxnSpPr>
            <p:nvPr/>
          </p:nvCxnSpPr>
          <p:spPr>
            <a:xfrm flipV="1">
              <a:off x="7164288" y="3487529"/>
              <a:ext cx="20024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矢印コネクタ 30"/>
            <p:cNvCxnSpPr/>
            <p:nvPr/>
          </p:nvCxnSpPr>
          <p:spPr>
            <a:xfrm>
              <a:off x="8262367" y="3487529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矢印コネクタ 31"/>
            <p:cNvCxnSpPr>
              <a:cxnSpLocks/>
              <a:stCxn id="64" idx="2"/>
              <a:endCxn id="66" idx="0"/>
            </p:cNvCxnSpPr>
            <p:nvPr/>
          </p:nvCxnSpPr>
          <p:spPr>
            <a:xfrm>
              <a:off x="3154569" y="3645536"/>
              <a:ext cx="0" cy="643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矢印コネクタ 32"/>
            <p:cNvCxnSpPr/>
            <p:nvPr/>
          </p:nvCxnSpPr>
          <p:spPr>
            <a:xfrm>
              <a:off x="5445562" y="3656496"/>
              <a:ext cx="0" cy="6725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カギ線コネクタ 33"/>
            <p:cNvCxnSpPr>
              <a:cxnSpLocks/>
              <a:stCxn id="66" idx="2"/>
              <a:endCxn id="71" idx="1"/>
            </p:cNvCxnSpPr>
            <p:nvPr/>
          </p:nvCxnSpPr>
          <p:spPr>
            <a:xfrm rot="16200000" flipH="1">
              <a:off x="4326905" y="3432920"/>
              <a:ext cx="253937" cy="259861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矢印コネクタ 35"/>
            <p:cNvCxnSpPr>
              <a:cxnSpLocks/>
              <a:stCxn id="72" idx="3"/>
              <a:endCxn id="74" idx="1"/>
            </p:cNvCxnSpPr>
            <p:nvPr/>
          </p:nvCxnSpPr>
          <p:spPr>
            <a:xfrm>
              <a:off x="7669236" y="4839291"/>
              <a:ext cx="290517" cy="1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矢印コネクタ 63"/>
            <p:cNvCxnSpPr/>
            <p:nvPr/>
          </p:nvCxnSpPr>
          <p:spPr>
            <a:xfrm>
              <a:off x="5445562" y="4562467"/>
              <a:ext cx="0" cy="296787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7" name="グループ化 74"/>
          <p:cNvGrpSpPr/>
          <p:nvPr/>
        </p:nvGrpSpPr>
        <p:grpSpPr>
          <a:xfrm>
            <a:off x="383335" y="2528659"/>
            <a:ext cx="922406" cy="817603"/>
            <a:chOff x="179808" y="797143"/>
            <a:chExt cx="1813239" cy="1835954"/>
          </a:xfrm>
        </p:grpSpPr>
        <p:sp>
          <p:nvSpPr>
            <p:cNvPr id="249" name="四角形吹き出し 59"/>
            <p:cNvSpPr/>
            <p:nvPr/>
          </p:nvSpPr>
          <p:spPr>
            <a:xfrm>
              <a:off x="179808" y="797143"/>
              <a:ext cx="1799171" cy="1835954"/>
            </a:xfrm>
            <a:prstGeom prst="wedgeRectCallout">
              <a:avLst>
                <a:gd name="adj1" fmla="val 32418"/>
                <a:gd name="adj2" fmla="val -87766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50" name="図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2" y="878587"/>
              <a:ext cx="1676400" cy="1676400"/>
            </a:xfrm>
            <a:prstGeom prst="rect">
              <a:avLst/>
            </a:prstGeom>
          </p:spPr>
        </p:pic>
        <p:sp>
          <p:nvSpPr>
            <p:cNvPr id="251" name="Title 1"/>
            <p:cNvSpPr txBox="1">
              <a:spLocks/>
            </p:cNvSpPr>
            <p:nvPr/>
          </p:nvSpPr>
          <p:spPr>
            <a:xfrm>
              <a:off x="867178" y="2183422"/>
              <a:ext cx="1125869" cy="3600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uk-UA" altLang="ja-JP" sz="400" b="1" dirty="0">
                  <a:solidFill>
                    <a:srgbClr val="FF0000"/>
                  </a:solidFill>
                </a:rPr>
                <a:t>Решітка</a:t>
              </a:r>
            </a:p>
            <a:p>
              <a:pPr lvl="0" algn="ctr">
                <a:spcBef>
                  <a:spcPct val="0"/>
                </a:spcBef>
                <a:defRPr/>
              </a:pPr>
              <a:endParaRPr lang="uk-UA" altLang="ja-JP" sz="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3" name="グループ化 75"/>
          <p:cNvGrpSpPr/>
          <p:nvPr/>
        </p:nvGrpSpPr>
        <p:grpSpPr>
          <a:xfrm>
            <a:off x="2237609" y="574773"/>
            <a:ext cx="1254271" cy="1078267"/>
            <a:chOff x="2051720" y="1088990"/>
            <a:chExt cx="1907956" cy="1835954"/>
          </a:xfrm>
        </p:grpSpPr>
        <p:sp>
          <p:nvSpPr>
            <p:cNvPr id="255" name="四角形吹き出し 55"/>
            <p:cNvSpPr/>
            <p:nvPr/>
          </p:nvSpPr>
          <p:spPr>
            <a:xfrm>
              <a:off x="2051720" y="1088990"/>
              <a:ext cx="1865002" cy="1835954"/>
            </a:xfrm>
            <a:prstGeom prst="wedgeRectCallout">
              <a:avLst>
                <a:gd name="adj1" fmla="val 62118"/>
                <a:gd name="adj2" fmla="val 24193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56" name="図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450" y="1256174"/>
              <a:ext cx="1704974" cy="1643063"/>
            </a:xfrm>
            <a:prstGeom prst="rect">
              <a:avLst/>
            </a:prstGeom>
          </p:spPr>
        </p:pic>
        <p:sp>
          <p:nvSpPr>
            <p:cNvPr id="257" name="Title 1"/>
            <p:cNvSpPr txBox="1">
              <a:spLocks/>
            </p:cNvSpPr>
            <p:nvPr/>
          </p:nvSpPr>
          <p:spPr>
            <a:xfrm>
              <a:off x="2999729" y="1117565"/>
              <a:ext cx="959947" cy="3600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/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sz="1000" b="1" dirty="0">
                  <a:solidFill>
                    <a:srgbClr val="FF0000"/>
                  </a:solidFill>
                </a:rPr>
                <a:t>Повітродувна</a:t>
              </a:r>
            </a:p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sz="1000" b="1" dirty="0">
                  <a:solidFill>
                    <a:srgbClr val="FF0000"/>
                  </a:solidFill>
                </a:rPr>
                <a:t>станція</a:t>
              </a:r>
            </a:p>
          </p:txBody>
        </p:sp>
      </p:grpSp>
      <p:grpSp>
        <p:nvGrpSpPr>
          <p:cNvPr id="259" name="グループ化 1"/>
          <p:cNvGrpSpPr/>
          <p:nvPr/>
        </p:nvGrpSpPr>
        <p:grpSpPr>
          <a:xfrm>
            <a:off x="6720663" y="2139702"/>
            <a:ext cx="1155460" cy="790948"/>
            <a:chOff x="643608" y="4707816"/>
            <a:chExt cx="2152091" cy="1458321"/>
          </a:xfrm>
        </p:grpSpPr>
        <p:pic>
          <p:nvPicPr>
            <p:cNvPr id="261" name="図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r="3932"/>
            <a:stretch>
              <a:fillRect/>
            </a:stretch>
          </p:blipFill>
          <p:spPr bwMode="auto">
            <a:xfrm>
              <a:off x="821065" y="4796308"/>
              <a:ext cx="1872241" cy="13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四角形吹き出し 51"/>
            <p:cNvSpPr/>
            <p:nvPr/>
          </p:nvSpPr>
          <p:spPr>
            <a:xfrm>
              <a:off x="683568" y="4717342"/>
              <a:ext cx="2112131" cy="1448795"/>
            </a:xfrm>
            <a:prstGeom prst="wedgeRectCallout">
              <a:avLst>
                <a:gd name="adj1" fmla="val -116643"/>
                <a:gd name="adj2" fmla="val 3459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dirty="0"/>
            </a:p>
          </p:txBody>
        </p:sp>
        <p:sp>
          <p:nvSpPr>
            <p:cNvPr id="263" name="Title 1"/>
            <p:cNvSpPr txBox="1">
              <a:spLocks/>
            </p:cNvSpPr>
            <p:nvPr/>
          </p:nvSpPr>
          <p:spPr>
            <a:xfrm>
              <a:off x="643608" y="4707816"/>
              <a:ext cx="1899212" cy="360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/>
            <a:p>
              <a:pPr marL="457200" lvl="0" indent="-457200" algn="r">
                <a:spcBef>
                  <a:spcPct val="0"/>
                </a:spcBef>
                <a:defRPr/>
              </a:pPr>
              <a:r>
                <a:rPr lang="uk-UA" altLang="ja-JP" b="1" dirty="0">
                  <a:solidFill>
                    <a:srgbClr val="FF0000"/>
                  </a:solidFill>
                </a:rPr>
                <a:t>Стрічковий ущільнювач</a:t>
              </a:r>
            </a:p>
          </p:txBody>
        </p:sp>
      </p:grpSp>
      <p:grpSp>
        <p:nvGrpSpPr>
          <p:cNvPr id="264" name="グループ化 80"/>
          <p:cNvGrpSpPr/>
          <p:nvPr/>
        </p:nvGrpSpPr>
        <p:grpSpPr>
          <a:xfrm>
            <a:off x="6592794" y="3651870"/>
            <a:ext cx="1799037" cy="1089787"/>
            <a:chOff x="6280527" y="4713671"/>
            <a:chExt cx="2021850" cy="1570033"/>
          </a:xfrm>
        </p:grpSpPr>
        <p:pic>
          <p:nvPicPr>
            <p:cNvPr id="265" name="図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7" b="10486"/>
            <a:stretch>
              <a:fillRect/>
            </a:stretch>
          </p:blipFill>
          <p:spPr bwMode="auto">
            <a:xfrm>
              <a:off x="6338517" y="4794931"/>
              <a:ext cx="1920240" cy="147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四角形吹き出し 47"/>
            <p:cNvSpPr/>
            <p:nvPr/>
          </p:nvSpPr>
          <p:spPr>
            <a:xfrm>
              <a:off x="6280527" y="4713671"/>
              <a:ext cx="2021850" cy="1570033"/>
            </a:xfrm>
            <a:prstGeom prst="wedgeRectCallout">
              <a:avLst>
                <a:gd name="adj1" fmla="val -40921"/>
                <a:gd name="adj2" fmla="val -7859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7" name="Title 1"/>
            <p:cNvSpPr txBox="1">
              <a:spLocks/>
            </p:cNvSpPr>
            <p:nvPr/>
          </p:nvSpPr>
          <p:spPr>
            <a:xfrm>
              <a:off x="6376801" y="4842616"/>
              <a:ext cx="1759895" cy="3927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/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b="1" dirty="0">
                  <a:solidFill>
                    <a:srgbClr val="FF0000"/>
                  </a:solidFill>
                </a:rPr>
                <a:t>Піч для спалювання осаду</a:t>
              </a:r>
            </a:p>
          </p:txBody>
        </p:sp>
      </p:grpSp>
      <p:grpSp>
        <p:nvGrpSpPr>
          <p:cNvPr id="57" name="グループ化 79"/>
          <p:cNvGrpSpPr/>
          <p:nvPr/>
        </p:nvGrpSpPr>
        <p:grpSpPr>
          <a:xfrm>
            <a:off x="4458001" y="4011910"/>
            <a:ext cx="1543661" cy="834105"/>
            <a:chOff x="3145309" y="4509120"/>
            <a:chExt cx="2241241" cy="1414722"/>
          </a:xfrm>
        </p:grpSpPr>
        <p:pic>
          <p:nvPicPr>
            <p:cNvPr id="59" name="図 15" descr="ISGKⅣ-W1105（スクリーン径：1100mm）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015" y="4567556"/>
              <a:ext cx="2041860" cy="132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itle 1"/>
            <p:cNvSpPr txBox="1">
              <a:spLocks/>
            </p:cNvSpPr>
            <p:nvPr/>
          </p:nvSpPr>
          <p:spPr>
            <a:xfrm>
              <a:off x="3145309" y="5563802"/>
              <a:ext cx="1458702" cy="3600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sz="700" b="1" dirty="0">
                  <a:solidFill>
                    <a:srgbClr val="FF0000"/>
                  </a:solidFill>
                </a:rPr>
                <a:t>Гвинтовий прес</a:t>
              </a:r>
            </a:p>
          </p:txBody>
        </p:sp>
        <p:sp>
          <p:nvSpPr>
            <p:cNvPr id="93" name="四角形吹き出し 46"/>
            <p:cNvSpPr/>
            <p:nvPr/>
          </p:nvSpPr>
          <p:spPr>
            <a:xfrm>
              <a:off x="3211249" y="4509120"/>
              <a:ext cx="2175301" cy="1385691"/>
            </a:xfrm>
            <a:prstGeom prst="wedgeRectCallout">
              <a:avLst>
                <a:gd name="adj1" fmla="val 30506"/>
                <a:gd name="adj2" fmla="val -12262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xmlns="" id="{09F24233-716D-4C33-82D3-DE664E89EDD9}"/>
              </a:ext>
            </a:extLst>
          </p:cNvPr>
          <p:cNvCxnSpPr>
            <a:cxnSpLocks/>
            <a:stCxn id="60" idx="2"/>
            <a:endCxn id="65" idx="0"/>
          </p:cNvCxnSpPr>
          <p:nvPr/>
        </p:nvCxnSpPr>
        <p:spPr>
          <a:xfrm>
            <a:off x="4051140" y="1476547"/>
            <a:ext cx="1" cy="402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xmlns="" id="{42FF516F-10F4-4CBC-8274-F6B38534B76C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6216364" y="3219764"/>
            <a:ext cx="21525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826</Words>
  <Application>Microsoft Office PowerPoint</Application>
  <PresentationFormat>Экран (16:9)</PresentationFormat>
  <Paragraphs>174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테마</vt:lpstr>
      <vt:lpstr>1_디자인 사용자 지정</vt:lpstr>
      <vt:lpstr>디자인 사용자 지정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Захист довкілля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kwf-777</dc:creator>
  <cp:lastModifiedBy>comment</cp:lastModifiedBy>
  <cp:revision>223</cp:revision>
  <cp:lastPrinted>2017-11-08T06:32:08Z</cp:lastPrinted>
  <dcterms:created xsi:type="dcterms:W3CDTF">2017-05-29T06:36:41Z</dcterms:created>
  <dcterms:modified xsi:type="dcterms:W3CDTF">2018-02-19T15:31:45Z</dcterms:modified>
</cp:coreProperties>
</file>