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19"/>
  </p:notesMasterIdLst>
  <p:sldIdLst>
    <p:sldId id="288" r:id="rId2"/>
    <p:sldId id="287" r:id="rId3"/>
    <p:sldId id="344" r:id="rId4"/>
    <p:sldId id="374" r:id="rId5"/>
    <p:sldId id="375" r:id="rId6"/>
    <p:sldId id="376" r:id="rId7"/>
    <p:sldId id="354" r:id="rId8"/>
    <p:sldId id="373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</p:sldIdLst>
  <p:sldSz cx="12801600" cy="9601200" type="A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2D"/>
    <a:srgbClr val="009900"/>
    <a:srgbClr val="669900"/>
    <a:srgbClr val="800000"/>
    <a:srgbClr val="CC6600"/>
    <a:srgbClr val="FF6699"/>
    <a:srgbClr val="006600"/>
    <a:srgbClr val="E45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86420" autoAdjust="0"/>
  </p:normalViewPr>
  <p:slideViewPr>
    <p:cSldViewPr>
      <p:cViewPr>
        <p:scale>
          <a:sx n="60" d="100"/>
          <a:sy n="60" d="100"/>
        </p:scale>
        <p:origin x="-1044" y="21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246" y="90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dushko\Desktop\&#1055;&#1086;&#1082;&#1072;&#1079;&#1072;&#1090;&#1077;&#1083;&#1080;%20&#1089;&#1090;&#1086;&#1095;&#1085;&#1099;&#1093;%20&#1074;&#1086;&#1076;%20&#1089;%201990%20&#1087;&#1086;%202017%20&#1075;&#1086;&#1076;&#1099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dushko\Desktop\&#1055;&#1086;&#1082;&#1072;&#1079;&#1072;&#1090;&#1077;&#1083;&#1080;%20&#1089;&#1090;&#1086;&#1095;&#1085;&#1099;&#1093;%20&#1074;&#1086;&#1076;%20&#1089;%201990%20&#1087;&#1086;%202017%20&#1075;&#1086;&#1076;&#1099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odushko\Desktop\&#1055;&#1086;&#1082;&#1072;&#1079;&#1072;&#1090;&#1077;&#1083;&#1080;%20&#1089;&#1090;&#1086;&#1095;&#1085;&#1099;&#1093;%20&#1074;&#1086;&#1076;%20&#1089;%201990%20&#1087;&#1086;%202017%20&#1075;&#1086;&#1076;&#1099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Концентрації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забруднень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за </a:t>
            </a:r>
            <a:r>
              <a:rPr lang="ru-RU" sz="26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завислими</a:t>
            </a:r>
            <a:r>
              <a:rPr lang="ru-RU" sz="26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речовинами</a:t>
            </a:r>
            <a:r>
              <a:rPr lang="ru-RU" sz="26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у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стічній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воді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що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поступає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на очистку </a:t>
            </a:r>
          </a:p>
          <a:p>
            <a:pPr>
              <a:defRPr sz="3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з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1990 по 2017 роки</a:t>
            </a:r>
          </a:p>
          <a:p>
            <a:pPr>
              <a:defRPr sz="3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2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085963329624903"/>
          <c:y val="7.365861702752702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288585905715919E-2"/>
          <c:y val="0.16039051225170844"/>
          <c:w val="0.89519354815037699"/>
          <c:h val="0.72942817294281725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'[Показатели сточных вод с 1990 по 2017 годы.xls]Взвеш'!$A$3:$A$30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'[Показатели сточных вод с 1990 по 2017 годы.xls]Взвеш'!$B$3:$B$30</c:f>
              <c:numCache>
                <c:formatCode>General</c:formatCode>
                <c:ptCount val="28"/>
                <c:pt idx="0">
                  <c:v>207.4</c:v>
                </c:pt>
                <c:pt idx="1">
                  <c:v>201.9</c:v>
                </c:pt>
                <c:pt idx="2">
                  <c:v>210.7</c:v>
                </c:pt>
                <c:pt idx="3">
                  <c:v>175.6</c:v>
                </c:pt>
                <c:pt idx="4">
                  <c:v>191.8</c:v>
                </c:pt>
                <c:pt idx="5">
                  <c:v>215.9</c:v>
                </c:pt>
                <c:pt idx="6">
                  <c:v>246.3</c:v>
                </c:pt>
                <c:pt idx="7">
                  <c:v>193.4</c:v>
                </c:pt>
                <c:pt idx="8">
                  <c:v>218.2</c:v>
                </c:pt>
                <c:pt idx="9">
                  <c:v>268.2</c:v>
                </c:pt>
                <c:pt idx="10">
                  <c:v>226.9</c:v>
                </c:pt>
                <c:pt idx="11">
                  <c:v>200</c:v>
                </c:pt>
                <c:pt idx="12">
                  <c:v>223</c:v>
                </c:pt>
                <c:pt idx="13">
                  <c:v>228</c:v>
                </c:pt>
                <c:pt idx="14">
                  <c:v>258</c:v>
                </c:pt>
                <c:pt idx="15">
                  <c:v>192</c:v>
                </c:pt>
                <c:pt idx="16">
                  <c:v>243</c:v>
                </c:pt>
                <c:pt idx="17">
                  <c:v>258</c:v>
                </c:pt>
                <c:pt idx="18">
                  <c:v>312</c:v>
                </c:pt>
                <c:pt idx="19">
                  <c:v>344</c:v>
                </c:pt>
                <c:pt idx="20">
                  <c:v>312</c:v>
                </c:pt>
                <c:pt idx="21">
                  <c:v>353</c:v>
                </c:pt>
                <c:pt idx="22">
                  <c:v>329</c:v>
                </c:pt>
                <c:pt idx="23">
                  <c:v>392</c:v>
                </c:pt>
                <c:pt idx="24">
                  <c:v>455</c:v>
                </c:pt>
                <c:pt idx="25">
                  <c:v>500</c:v>
                </c:pt>
                <c:pt idx="26">
                  <c:v>513</c:v>
                </c:pt>
                <c:pt idx="27">
                  <c:v>514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31136"/>
        <c:axId val="95133056"/>
      </c:scatterChart>
      <c:valAx>
        <c:axId val="95131136"/>
        <c:scaling>
          <c:orientation val="minMax"/>
          <c:max val="2017"/>
          <c:min val="199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Рік</a:t>
                </a:r>
              </a:p>
            </c:rich>
          </c:tx>
          <c:layout>
            <c:manualLayout>
              <c:xMode val="edge"/>
              <c:yMode val="edge"/>
              <c:x val="0.5139146567717997"/>
              <c:y val="0.9414225868006050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5133056"/>
        <c:crosses val="autoZero"/>
        <c:crossBetween val="midCat"/>
        <c:majorUnit val="3"/>
      </c:valAx>
      <c:valAx>
        <c:axId val="9513305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Концентрація, мг/л</a:t>
                </a:r>
              </a:p>
            </c:rich>
          </c:tx>
          <c:layout>
            <c:manualLayout>
              <c:xMode val="edge"/>
              <c:yMode val="edge"/>
              <c:x val="2.7829313543599283E-3"/>
              <c:y val="0.39609486836429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51311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Концентрації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забруднень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за азотом </a:t>
            </a:r>
            <a:r>
              <a:rPr lang="ru-RU" sz="2600" b="1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амонійним</a:t>
            </a:r>
            <a:r>
              <a:rPr lang="ru-RU" sz="26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у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стічній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воді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що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поступає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на очистку </a:t>
            </a:r>
          </a:p>
          <a:p>
            <a:pPr>
              <a:defRPr sz="11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з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1990 по 2017 роки</a:t>
            </a:r>
          </a:p>
          <a:p>
            <a:pPr>
              <a:defRPr sz="11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75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072295787140768"/>
          <c:y val="9.041162593545662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37981534815226E-2"/>
          <c:y val="0.15852714744938631"/>
          <c:w val="0.89146567717996272"/>
          <c:h val="0.72980501392757713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'[Показатели сточных вод с 1990 по 2017 годы.xls]Азот'!$A$3:$A$30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'[Показатели сточных вод с 1990 по 2017 годы.xls]Азот'!$B$3:$B$30</c:f>
              <c:numCache>
                <c:formatCode>General</c:formatCode>
                <c:ptCount val="28"/>
                <c:pt idx="0">
                  <c:v>18.670000000000005</c:v>
                </c:pt>
                <c:pt idx="1">
                  <c:v>16.959999999999994</c:v>
                </c:pt>
                <c:pt idx="2">
                  <c:v>16.88</c:v>
                </c:pt>
                <c:pt idx="3">
                  <c:v>16.439999999999994</c:v>
                </c:pt>
                <c:pt idx="4">
                  <c:v>17.66</c:v>
                </c:pt>
                <c:pt idx="5">
                  <c:v>11.8</c:v>
                </c:pt>
                <c:pt idx="6">
                  <c:v>14.6</c:v>
                </c:pt>
                <c:pt idx="7">
                  <c:v>21.38</c:v>
                </c:pt>
                <c:pt idx="8">
                  <c:v>19.89</c:v>
                </c:pt>
                <c:pt idx="9">
                  <c:v>20.479999999999993</c:v>
                </c:pt>
                <c:pt idx="10">
                  <c:v>18.72</c:v>
                </c:pt>
                <c:pt idx="11">
                  <c:v>19.2</c:v>
                </c:pt>
                <c:pt idx="12">
                  <c:v>21.1</c:v>
                </c:pt>
                <c:pt idx="13">
                  <c:v>18.8</c:v>
                </c:pt>
                <c:pt idx="14">
                  <c:v>23.6</c:v>
                </c:pt>
                <c:pt idx="15">
                  <c:v>19.100000000000001</c:v>
                </c:pt>
                <c:pt idx="16">
                  <c:v>22.4</c:v>
                </c:pt>
                <c:pt idx="17">
                  <c:v>26.3</c:v>
                </c:pt>
                <c:pt idx="18">
                  <c:v>25.9</c:v>
                </c:pt>
                <c:pt idx="19">
                  <c:v>27.2</c:v>
                </c:pt>
                <c:pt idx="20">
                  <c:v>29.6</c:v>
                </c:pt>
                <c:pt idx="21">
                  <c:v>34.200000000000003</c:v>
                </c:pt>
                <c:pt idx="22">
                  <c:v>34.5</c:v>
                </c:pt>
                <c:pt idx="23">
                  <c:v>32.200000000000003</c:v>
                </c:pt>
                <c:pt idx="24">
                  <c:v>38.5</c:v>
                </c:pt>
                <c:pt idx="25">
                  <c:v>41.3</c:v>
                </c:pt>
                <c:pt idx="26">
                  <c:v>41.4</c:v>
                </c:pt>
                <c:pt idx="27">
                  <c:v>43.1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343936"/>
        <c:axId val="94345856"/>
      </c:scatterChart>
      <c:valAx>
        <c:axId val="94343936"/>
        <c:scaling>
          <c:orientation val="minMax"/>
          <c:max val="2017"/>
          <c:min val="199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Рік</a:t>
                </a:r>
              </a:p>
            </c:rich>
          </c:tx>
          <c:layout>
            <c:manualLayout>
              <c:xMode val="edge"/>
              <c:yMode val="edge"/>
              <c:x val="0.5139146567717997"/>
              <c:y val="0.9415041782729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345856"/>
        <c:crosses val="autoZero"/>
        <c:crossBetween val="midCat"/>
        <c:majorUnit val="3"/>
      </c:valAx>
      <c:valAx>
        <c:axId val="94345856"/>
        <c:scaling>
          <c:orientation val="minMax"/>
          <c:max val="4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Концентрація, мг/л</a:t>
                </a:r>
              </a:p>
            </c:rich>
          </c:tx>
          <c:layout>
            <c:manualLayout>
              <c:xMode val="edge"/>
              <c:yMode val="edge"/>
              <c:x val="2.7829313543599279E-3"/>
              <c:y val="0.3969359331476324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3439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Концентрації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забруднень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за </a:t>
            </a:r>
            <a:r>
              <a:rPr lang="ru-RU" sz="26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фосфатами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у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стічній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воді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що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поступає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на очистку </a:t>
            </a:r>
          </a:p>
          <a:p>
            <a:pPr>
              <a:defRPr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600" b="1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з</a:t>
            </a:r>
            <a:r>
              <a:rPr lang="ru-RU" sz="26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1990 по 2017 роки</a:t>
            </a:r>
          </a:p>
          <a:p>
            <a:pPr>
              <a:defRPr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5512165314965007"/>
          <c:y val="1.222211546064451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018867924528297E-2"/>
          <c:y val="0.15598885793871869"/>
          <c:w val="0.89056603773584886"/>
          <c:h val="0.73398328690807824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'[Показатели сточных вод с 1990 по 2017 годы.xls]Фосфаты'!$A$3:$A$30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'[Показатели сточных вод с 1990 по 2017 годы.xls]Фосфаты'!$B$3:$B$30</c:f>
              <c:numCache>
                <c:formatCode>General</c:formatCode>
                <c:ptCount val="28"/>
                <c:pt idx="0">
                  <c:v>8.27</c:v>
                </c:pt>
                <c:pt idx="1">
                  <c:v>8.75</c:v>
                </c:pt>
                <c:pt idx="2">
                  <c:v>6.98</c:v>
                </c:pt>
                <c:pt idx="3">
                  <c:v>6.22</c:v>
                </c:pt>
                <c:pt idx="4">
                  <c:v>7.1</c:v>
                </c:pt>
                <c:pt idx="5">
                  <c:v>6.91</c:v>
                </c:pt>
                <c:pt idx="6">
                  <c:v>8.01</c:v>
                </c:pt>
                <c:pt idx="7">
                  <c:v>8.2900000000000009</c:v>
                </c:pt>
                <c:pt idx="8">
                  <c:v>8.4600000000000026</c:v>
                </c:pt>
                <c:pt idx="9">
                  <c:v>9.16</c:v>
                </c:pt>
                <c:pt idx="10">
                  <c:v>8.18</c:v>
                </c:pt>
                <c:pt idx="11">
                  <c:v>7.99</c:v>
                </c:pt>
                <c:pt idx="12">
                  <c:v>8.69</c:v>
                </c:pt>
                <c:pt idx="13">
                  <c:v>7.29</c:v>
                </c:pt>
                <c:pt idx="14">
                  <c:v>12.2</c:v>
                </c:pt>
                <c:pt idx="15">
                  <c:v>11.07</c:v>
                </c:pt>
                <c:pt idx="16">
                  <c:v>14.16</c:v>
                </c:pt>
                <c:pt idx="17">
                  <c:v>17.779999999999994</c:v>
                </c:pt>
                <c:pt idx="18">
                  <c:v>18.459999999999994</c:v>
                </c:pt>
                <c:pt idx="19">
                  <c:v>19.32</c:v>
                </c:pt>
                <c:pt idx="20">
                  <c:v>17.739999999999991</c:v>
                </c:pt>
                <c:pt idx="21">
                  <c:v>17.760000000000002</c:v>
                </c:pt>
                <c:pt idx="22">
                  <c:v>16.809999999999999</c:v>
                </c:pt>
                <c:pt idx="23">
                  <c:v>18.5</c:v>
                </c:pt>
                <c:pt idx="24">
                  <c:v>20.54</c:v>
                </c:pt>
                <c:pt idx="25">
                  <c:v>22.2</c:v>
                </c:pt>
                <c:pt idx="26">
                  <c:v>19.91</c:v>
                </c:pt>
                <c:pt idx="27">
                  <c:v>23.150000000000006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74656"/>
        <c:axId val="95176576"/>
      </c:scatterChart>
      <c:valAx>
        <c:axId val="95174656"/>
        <c:scaling>
          <c:orientation val="minMax"/>
          <c:max val="2017"/>
          <c:min val="199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Рік</a:t>
                </a:r>
              </a:p>
            </c:rich>
          </c:tx>
          <c:layout>
            <c:manualLayout>
              <c:xMode val="edge"/>
              <c:yMode val="edge"/>
              <c:x val="0.51415091492451281"/>
              <c:y val="0.9415041782729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5176576"/>
        <c:crosses val="autoZero"/>
        <c:crossBetween val="midCat"/>
        <c:majorUnit val="3"/>
      </c:valAx>
      <c:valAx>
        <c:axId val="95176576"/>
        <c:scaling>
          <c:orientation val="minMax"/>
          <c:max val="2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Концентрація, мг/л</a:t>
                </a:r>
              </a:p>
            </c:rich>
          </c:tx>
          <c:layout>
            <c:manualLayout>
              <c:xMode val="edge"/>
              <c:yMode val="edge"/>
              <c:x val="2.8301928799899078E-3"/>
              <c:y val="0.40111420612813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51746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Загальні захворювання </c:v>
                </c:pt>
                <c:pt idx="1">
                  <c:v>Наслідок аварії на ЧАЕС або нещасний випадок</c:v>
                </c:pt>
                <c:pt idx="2">
                  <c:v>Невиробничі травми</c:v>
                </c:pt>
                <c:pt idx="3">
                  <c:v>Санаторно-курортне лікування та вагітність</c:v>
                </c:pt>
                <c:pt idx="4">
                  <c:v>Догляд (вік)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649</c:v>
                </c:pt>
                <c:pt idx="1">
                  <c:v>2</c:v>
                </c:pt>
                <c:pt idx="2">
                  <c:v>48</c:v>
                </c:pt>
                <c:pt idx="3">
                  <c:v>1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Загальні захворювання </c:v>
                </c:pt>
                <c:pt idx="1">
                  <c:v>Наслідок аварії на ЧАЕС або нещасний випадок</c:v>
                </c:pt>
                <c:pt idx="2">
                  <c:v>Невиробничі травми</c:v>
                </c:pt>
                <c:pt idx="3">
                  <c:v>Санаторно-курортне лікування та вагітність</c:v>
                </c:pt>
                <c:pt idx="4">
                  <c:v>Догляд (вік)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624</c:v>
                </c:pt>
                <c:pt idx="1">
                  <c:v>1</c:v>
                </c:pt>
                <c:pt idx="2">
                  <c:v>44</c:v>
                </c:pt>
                <c:pt idx="3">
                  <c:v>3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5420544"/>
        <c:axId val="135422336"/>
      </c:barChart>
      <c:catAx>
        <c:axId val="135420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5422336"/>
        <c:crosses val="autoZero"/>
        <c:auto val="1"/>
        <c:lblAlgn val="ctr"/>
        <c:lblOffset val="100"/>
        <c:noMultiLvlLbl val="0"/>
      </c:catAx>
      <c:valAx>
        <c:axId val="13542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54205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0.07829</cdr:x>
      <cdr:y>0.52089</cdr:y>
    </cdr:from>
    <cdr:to>
      <cdr:x>0.9739</cdr:x>
      <cdr:y>0.52646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800100" y="3562350"/>
          <a:ext cx="9153525" cy="38100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0.08388</cdr:x>
      <cdr:y>0.56546</cdr:y>
    </cdr:from>
    <cdr:to>
      <cdr:x>0.97297</cdr:x>
      <cdr:y>0.56685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857250" y="3867150"/>
          <a:ext cx="9086850" cy="9525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0.08507</cdr:x>
      <cdr:y>0.65042</cdr:y>
    </cdr:from>
    <cdr:to>
      <cdr:x>0.97353</cdr:x>
      <cdr:y>0.65042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857250" y="4448175"/>
          <a:ext cx="8953500" cy="0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351466-5133-41FF-AAD5-11CACC659283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0708" tIns="45354" rIns="90708" bIns="453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8763E3-82CA-4AB4-9724-29F80624A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6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639763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1279525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919288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255905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3200016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78FD0-6140-4E34-832D-5646E72F3E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0A2C7-870A-44E7-A730-B2DFF30B97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9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60" y="537845"/>
            <a:ext cx="4031615" cy="114703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825E-D648-4EC0-9781-E368048C1D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F48D-4DB7-41EE-AB0B-5410CE4F89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EBAD0-4BB6-44D5-B0D8-A19AAB0E81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EB40F-3906-4C9E-8EE6-9E3760B712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2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103E6-97F8-4C3F-9F93-97D59FAEC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7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D9E47-1839-4E87-86DE-3204E6CB53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5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7AA36-5033-4438-975A-D1B7DA6BF0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8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9AA4-F888-410F-A345-AFC1A67A10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1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F6DA6-C0C9-445E-A809-EC54D2F7F5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4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6D20FE-D8B6-4CF9-B208-4858610A52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defTabSz="128000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IrMa\Рабочий стол\temp\Презентация БСА_old\pics\bsa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06363"/>
            <a:ext cx="12592050" cy="9385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/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042950" y="1300138"/>
            <a:ext cx="10881360" cy="2058035"/>
          </a:xfrm>
        </p:spPr>
        <p:txBody>
          <a:bodyPr/>
          <a:lstStyle/>
          <a:p>
            <a:r>
              <a:rPr lang="uk-UA" altLang="ru-RU" dirty="0" err="1" smtClean="0"/>
              <a:t>Бортницька</a:t>
            </a:r>
            <a:r>
              <a:rPr lang="uk-UA" altLang="ru-RU" dirty="0" smtClean="0"/>
              <a:t> станція аерації</a:t>
            </a:r>
            <a:br>
              <a:rPr lang="uk-UA" altLang="ru-RU" dirty="0" smtClean="0"/>
            </a:br>
            <a:r>
              <a:rPr lang="uk-UA" altLang="ru-RU" dirty="0" smtClean="0"/>
              <a:t>П</a:t>
            </a:r>
            <a:r>
              <a:rPr lang="ru-RU" altLang="ru-RU" dirty="0" err="1" smtClean="0"/>
              <a:t>р</a:t>
            </a:r>
            <a:r>
              <a:rPr lang="uk-UA" altLang="ru-RU" dirty="0" smtClean="0"/>
              <a:t>АТ “АК </a:t>
            </a:r>
            <a:r>
              <a:rPr lang="uk-UA" altLang="ru-RU" dirty="0" err="1" smtClean="0"/>
              <a:t>“Київводоканал”</a:t>
            </a:r>
            <a:endParaRPr lang="uk-UA" altLang="ru-RU" dirty="0" smtClean="0"/>
          </a:p>
        </p:txBody>
      </p:sp>
      <p:sp>
        <p:nvSpPr>
          <p:cNvPr id="205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664496" y="7752928"/>
            <a:ext cx="5832648" cy="1016104"/>
          </a:xfrm>
        </p:spPr>
        <p:txBody>
          <a:bodyPr/>
          <a:lstStyle/>
          <a:p>
            <a:r>
              <a:rPr lang="ru-RU" altLang="ru-RU" dirty="0" err="1" smtClean="0">
                <a:solidFill>
                  <a:schemeClr val="tx1"/>
                </a:solidFill>
              </a:rPr>
              <a:t>Київ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7038"/>
            <a:ext cx="10668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12725" y="106363"/>
            <a:ext cx="12376150" cy="3175"/>
          </a:xfrm>
          <a:prstGeom prst="line">
            <a:avLst/>
          </a:prstGeom>
          <a:ln w="127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66800" y="212725"/>
            <a:ext cx="10561638" cy="3175"/>
          </a:xfrm>
          <a:prstGeom prst="line">
            <a:avLst/>
          </a:prstGeom>
          <a:ln w="127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66800" y="9385300"/>
            <a:ext cx="10561638" cy="3175"/>
          </a:xfrm>
          <a:prstGeom prst="line">
            <a:avLst/>
          </a:prstGeom>
          <a:ln w="127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2725" y="9491663"/>
            <a:ext cx="12376150" cy="3175"/>
          </a:xfrm>
          <a:prstGeom prst="line">
            <a:avLst/>
          </a:prstGeom>
          <a:ln w="127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75957"/>
              </p:ext>
            </p:extLst>
          </p:nvPr>
        </p:nvGraphicFramePr>
        <p:xfrm>
          <a:off x="568152" y="1186661"/>
          <a:ext cx="11665296" cy="799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8056984" y="336104"/>
            <a:ext cx="3939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Концентрація стоків</a:t>
            </a:r>
          </a:p>
        </p:txBody>
      </p:sp>
    </p:spTree>
    <p:extLst>
      <p:ext uri="{BB962C8B-B14F-4D97-AF65-F5344CB8AC3E}">
        <p14:creationId xmlns:p14="http://schemas.microsoft.com/office/powerpoint/2010/main" val="225393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79525" indent="-3651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192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559050" indent="-730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5FFF48D-4DB7-41EE-AB0B-5410CE4F8920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1013460" y="205920"/>
            <a:ext cx="11521440" cy="9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69" tIns="61085" rIns="122169" bIns="6108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5pPr>
            <a:lvl6pPr marL="61084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pitchFamily="34" charset="0"/>
              </a:defRPr>
            </a:lvl6pPr>
            <a:lvl7pPr marL="122169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pitchFamily="34" charset="0"/>
              </a:defRPr>
            </a:lvl7pPr>
            <a:lvl8pPr marL="183253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pitchFamily="34" charset="0"/>
              </a:defRPr>
            </a:lvl8pPr>
            <a:lvl9pPr marL="2443384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kumimoji="0" lang="uk-UA" sz="3200" i="1" dirty="0" smtClean="0">
                <a:latin typeface="Times New Roman" pitchFamily="18" charset="0"/>
                <a:cs typeface="Times New Roman" pitchFamily="18" charset="0"/>
              </a:rPr>
              <a:t>Дозвільні документи</a:t>
            </a:r>
            <a:endParaRPr kumimoji="0"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3340" y="99236"/>
            <a:ext cx="12481560" cy="9281163"/>
            <a:chOff x="76200" y="76200"/>
            <a:chExt cx="8915400" cy="66294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-2932906" y="3694906"/>
              <a:ext cx="60198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-2437606" y="3275806"/>
              <a:ext cx="5181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7585"/>
              </p:ext>
            </p:extLst>
          </p:nvPr>
        </p:nvGraphicFramePr>
        <p:xfrm>
          <a:off x="728890" y="984176"/>
          <a:ext cx="11449353" cy="816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654"/>
                <a:gridCol w="4546386"/>
                <a:gridCol w="2088313"/>
              </a:tblGrid>
              <a:tr h="601714"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Найменування</a:t>
                      </a:r>
                      <a:r>
                        <a:rPr lang="uk-UA" sz="2500" baseline="0" dirty="0" smtClean="0"/>
                        <a:t> дозволу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Ким затверджено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/>
                        <a:t>Термін</a:t>
                      </a:r>
                      <a:r>
                        <a:rPr lang="uk-UA" sz="2500" baseline="0" dirty="0" smtClean="0"/>
                        <a:t> дії </a:t>
                      </a:r>
                      <a:endParaRPr lang="ru-RU" sz="2500" dirty="0"/>
                    </a:p>
                  </a:txBody>
                  <a:tcPr/>
                </a:tc>
              </a:tr>
              <a:tr h="738870">
                <a:tc>
                  <a:txBody>
                    <a:bodyPr/>
                    <a:lstStyle/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Дозвіл № УКР-618-КіЄ на спеціальне водокористування для </a:t>
                      </a: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ПрАТ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"АК "</a:t>
                      </a: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Київводоканал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Управлінням екології та природних ресурсів Департаменту міського благоустрою та збереження природного середовища виконавчого органу Київради (КМДА)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02.06.2020 року</a:t>
                      </a:r>
                      <a:endParaRPr lang="ru-RU" sz="1500" dirty="0"/>
                    </a:p>
                  </a:txBody>
                  <a:tcPr/>
                </a:tc>
              </a:tr>
              <a:tr h="738870">
                <a:tc>
                  <a:txBody>
                    <a:bodyPr/>
                    <a:lstStyle/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Дозвіл № 8036300000-001 на викиди забруднюючих речовин в атмосферне повітря стаціонарними джерелами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Міністерством екології та природних ресурсів України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01.06.2023 року</a:t>
                      </a:r>
                      <a:endParaRPr lang="ru-RU" sz="1500" dirty="0"/>
                    </a:p>
                  </a:txBody>
                  <a:tcPr/>
                </a:tc>
              </a:tr>
              <a:tr h="868640">
                <a:tc>
                  <a:txBody>
                    <a:bodyPr/>
                    <a:lstStyle/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Дозвіл № 3220882601-3 на викиди забруднюючих речовин в атмосферне повітря стаціонарними джерелами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Міністерством екології та природних ресурсів України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14.04.2022 року</a:t>
                      </a:r>
                      <a:endParaRPr lang="ru-RU" sz="1500" dirty="0"/>
                    </a:p>
                  </a:txBody>
                  <a:tcPr/>
                </a:tc>
              </a:tr>
              <a:tr h="738870">
                <a:tc>
                  <a:txBody>
                    <a:bodyPr/>
                    <a:lstStyle/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Дозвіл № 3220881301-3 на викиди забруднюючих речовин в атмосферне повітря стаціонарними джерелами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Міністерством екології та природних ресурсів України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14.04.2022 року</a:t>
                      </a:r>
                      <a:endParaRPr lang="ru-RU" sz="1500" dirty="0"/>
                    </a:p>
                  </a:txBody>
                  <a:tcPr/>
                </a:tc>
              </a:tr>
              <a:tr h="738870">
                <a:tc>
                  <a:txBody>
                    <a:bodyPr/>
                    <a:lstStyle/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Дозвіл № 803610000-10108 на викиди забруднюючих речовин в атмосферне повітря стаціонарними джерелами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Міністерством екології та природних ресурсів України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необмеженим терміном дії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/>
                    </a:p>
                  </a:txBody>
                  <a:tcPr/>
                </a:tc>
              </a:tr>
              <a:tr h="738870">
                <a:tc>
                  <a:txBody>
                    <a:bodyPr/>
                    <a:lstStyle/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 місця видалення відходів. Майданчик складування обезводненого піску.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Головою </a:t>
                      </a:r>
                      <a:r>
                        <a:rPr lang="ru-RU" sz="1500" dirty="0" err="1" smtClean="0"/>
                        <a:t>Київської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 err="1" smtClean="0"/>
                        <a:t>міської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 err="1" smtClean="0"/>
                        <a:t>державної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 err="1" smtClean="0"/>
                        <a:t>адміністрації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err="1" smtClean="0"/>
                        <a:t>Зареєстрований</a:t>
                      </a:r>
                      <a:r>
                        <a:rPr lang="ru-RU" sz="1500" dirty="0" smtClean="0"/>
                        <a:t> 07.05.2013 року</a:t>
                      </a:r>
                      <a:endParaRPr lang="ru-RU" sz="1500" dirty="0"/>
                    </a:p>
                  </a:txBody>
                  <a:tcPr/>
                </a:tc>
              </a:tr>
              <a:tr h="738870">
                <a:tc>
                  <a:txBody>
                    <a:bodyPr/>
                    <a:lstStyle/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 місця видалення відходів (МВВ). Мулові поля № 1 та додаткові мулові поля.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Головою місцевої державної адміністрації департамент екології та природних ресурсів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Зареєстрований 15.07.2015 року. </a:t>
                      </a:r>
                      <a:endParaRPr lang="ru-RU" sz="1500" dirty="0"/>
                    </a:p>
                  </a:txBody>
                  <a:tcPr/>
                </a:tc>
              </a:tr>
              <a:tr h="738870">
                <a:tc>
                  <a:txBody>
                    <a:bodyPr/>
                    <a:lstStyle/>
                    <a:p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 місця видалення відходів (МВВ). Мулові поля № 2.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Головою місцевої державної адміністрації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Зареєстрований 15.07.2015 року. </a:t>
                      </a:r>
                      <a:endParaRPr lang="ru-RU" sz="1500" dirty="0"/>
                    </a:p>
                  </a:txBody>
                  <a:tcPr/>
                </a:tc>
              </a:tr>
              <a:tr h="7388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РК – 8036300000 – 009  </a:t>
                      </a:r>
                      <a:r>
                        <a:rPr lang="ru-RU" sz="1600" dirty="0" err="1" smtClean="0"/>
                        <a:t>від</a:t>
                      </a:r>
                      <a:r>
                        <a:rPr lang="ru-RU" sz="1600" dirty="0" smtClean="0"/>
                        <a:t> 09.06.2015 року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Реєстрова карта об’єктів утворення, оброблення та утилізації відходів </a:t>
                      </a:r>
                      <a:r>
                        <a:rPr lang="uk-UA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Бортницької</a:t>
                      </a: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станції аерації. </a:t>
                      </a:r>
                      <a:endParaRPr lang="ru-RU" sz="1500" dirty="0" smtClean="0"/>
                    </a:p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стання</a:t>
                      </a: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ревізія реєстрової карти </a:t>
                      </a:r>
                      <a:b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20.10.2017 року.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5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>
          <a:xfrm>
            <a:off x="3471842" y="728634"/>
            <a:ext cx="8637296" cy="645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Контроль за </a:t>
            </a:r>
            <a:r>
              <a:rPr lang="ru-RU" altLang="ru-RU" sz="3200" i="1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 БСА </a:t>
            </a:r>
            <a:endParaRPr kumimoji="0" lang="ru-RU" alt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8724900" y="76771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36104" y="192088"/>
            <a:ext cx="12457384" cy="9289032"/>
            <a:chOff x="76200" y="76200"/>
            <a:chExt cx="8915400" cy="66294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-2932967" y="3694967"/>
              <a:ext cx="60198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-2437667" y="3275867"/>
              <a:ext cx="51816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71512" y="1300138"/>
            <a:ext cx="11139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5760" y="2085956"/>
            <a:ext cx="113586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36625" algn="l"/>
              </a:tabLst>
            </a:pPr>
            <a:r>
              <a:rPr kumimoji="0" lang="uk-UA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Звіт про результати аналізів стічних вод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 скидаються в водні</a:t>
            </a:r>
            <a:r>
              <a:rPr kumimoji="0" lang="uk-UA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об’єкти </a:t>
            </a:r>
            <a:r>
              <a:rPr kumimoji="0" lang="uk-UA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Бортницькою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станцією аерації по контрольних точках – магістральний канал та </a:t>
            </a:r>
            <a:r>
              <a:rPr kumimoji="0" lang="uk-UA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розсіюючий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випуск - </a:t>
            </a:r>
            <a:r>
              <a:rPr kumimoji="0" lang="uk-UA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щоквартально 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надаються в Управління екології та природних ресурсів Департаменту міського благоустрою та збереження природного середовища виконавчого органу Київради (КМДА) у відповідності з умовами Дозволу на спеціальне водокористування.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36625" algn="l"/>
              </a:tabLst>
            </a:pPr>
            <a:endParaRPr lang="uk-U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36625" algn="l"/>
              </a:tabLst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36625" algn="l"/>
              </a:tabLst>
            </a:pPr>
            <a:r>
              <a:rPr kumimoji="0" lang="uk-UA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Звіт про використання води 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формою № 2 </a:t>
            </a:r>
            <a:r>
              <a:rPr kumimoji="0" lang="uk-UA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ТП-водгосп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uk-UA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раз на рік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Подається до Дніпровського басейнового управління водних ресурсів.</a:t>
            </a:r>
            <a:endParaRPr kumimoji="0" lang="uk-UA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Звіт про охорону атмосферного повітря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(форма № 2-ТП (повітря) –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1 раз на рік.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Подається до Головного управління статистики у м. Києві.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Звітність по контролю за викидами забруднюючих речовин в атмосферне повітря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від стаціонарних джерел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Бортницької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станції аерації. 83 джерела викидів. Контроль здійснюється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1 раз на рік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у відповідності з вимогами Дозволів на викиди забруднюючих речовин. Робота здійснюється ліцензованою на проведення вказаних робіт організацією (у 2017 році – НТЦ "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Екопроект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"). Показники, що контролюються: сірководень та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метилмеркаптан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>
          <a:xfrm>
            <a:off x="3471842" y="728634"/>
            <a:ext cx="8637296" cy="645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Контроль за </a:t>
            </a:r>
            <a:r>
              <a:rPr lang="ru-RU" altLang="ru-RU" sz="3200" i="1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 БСА </a:t>
            </a:r>
            <a:endParaRPr kumimoji="0" lang="ru-RU" alt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/>
        </p:nvSpPr>
        <p:spPr>
          <a:xfrm>
            <a:off x="8724900" y="76771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36104" y="192088"/>
            <a:ext cx="12457384" cy="9289032"/>
            <a:chOff x="76200" y="76200"/>
            <a:chExt cx="8915400" cy="66294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-2932967" y="3694967"/>
              <a:ext cx="60198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-2437667" y="3275867"/>
              <a:ext cx="51816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971512" y="1300138"/>
            <a:ext cx="11139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40080" y="2240282"/>
            <a:ext cx="11521440" cy="66322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Проведення виробничого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лабораторного контролю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за станом забруднення атмосферного повітря в зоні впливу викидів підприємства. Контроль здійснюється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1 раз на квартал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у відповідності з вимогами Дозволів на викиди забруднюючих речовин. Точки відбору проб повітря на межі санітарно-захисної зони (СЗЗ) – </a:t>
            </a:r>
          </a:p>
          <a:p>
            <a:pPr marL="0" lvl="0" indent="0">
              <a:buNone/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   1 раз на квартал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 5 точках: </a:t>
            </a:r>
          </a:p>
          <a:p>
            <a:pPr marL="0" lvl="0" indent="0">
              <a:buNone/>
            </a:pPr>
            <a:endParaRPr lang="uk-U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вул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. Колекторна, 3;  </a:t>
            </a:r>
          </a:p>
          <a:p>
            <a:pPr marL="0" lvl="0" indent="0"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   вул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. Лугова, 80;     	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вул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. Лугова, 25; вул. </a:t>
            </a:r>
          </a:p>
          <a:p>
            <a:pPr marL="0" lvl="0" indent="0"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Ревуцького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, 44; вул. </a:t>
            </a:r>
          </a:p>
          <a:p>
            <a:pPr marL="0" indent="0" algn="ctr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Ташкентська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, 58/60</a:t>
            </a:r>
          </a:p>
          <a:p>
            <a:pPr marL="0" lvl="0" indent="0">
              <a:buNone/>
            </a:pPr>
            <a:endParaRPr lang="uk-UA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	Робота здійснюється ліцензованою на проведення вказаних робіт організацією (у 2017 році – ТОВ "Агентство еколого-правового консалтингу".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/>
        </p:nvSpPr>
        <p:spPr>
          <a:xfrm>
            <a:off x="3471842" y="728634"/>
            <a:ext cx="8637296" cy="645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Контроль за </a:t>
            </a:r>
            <a:r>
              <a:rPr lang="ru-RU" altLang="ru-RU" sz="3200" i="1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 БСА </a:t>
            </a:r>
            <a:endParaRPr kumimoji="0" lang="ru-RU" alt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8724900" y="76771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36104" y="192088"/>
            <a:ext cx="12457384" cy="9289032"/>
            <a:chOff x="76200" y="76200"/>
            <a:chExt cx="8915400" cy="66294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-2932967" y="3694967"/>
              <a:ext cx="60198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-2437667" y="3275867"/>
              <a:ext cx="51816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971512" y="1300138"/>
            <a:ext cx="11139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/>
        </p:nvSpPr>
        <p:spPr>
          <a:xfrm>
            <a:off x="3624242" y="4353745"/>
            <a:ext cx="8637296" cy="645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kumimoji="0" lang="ru-RU" alt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1871642"/>
            <a:ext cx="11332884" cy="6704988"/>
          </a:xfrm>
        </p:spPr>
        <p:txBody>
          <a:bodyPr>
            <a:normAutofit/>
          </a:bodyPr>
          <a:lstStyle/>
          <a:p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Оцінка забрудненості важкими металами і радіонуклідами поверхневих відкладів (ґрунтів) майданчика реконструкції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Бортницької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станції аерації та прилеглих територій. 2017 рік. ТОВ "Геотехнології".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Радіоекологічна оцінка забруднення мулів в мулових полях №№ 1, 2, 3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Бортницької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станції аерації та еколого-гідрохімічні дослідження впливу вод відвідного каналу на ґрунтові води західної околиці с. Бортничі. 2013 рік. ТОВ "Геотехнології".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Еколого-геохімічна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оцінка забруднення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порід зони аерації та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грунтових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вод у районі мулових полів №№ 1, 2, 3.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УкрНВЦГД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ПДРГП "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Північгеологія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". 2012 рік.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/>
        </p:nvSpPr>
        <p:spPr>
          <a:xfrm>
            <a:off x="3471842" y="728634"/>
            <a:ext cx="8637296" cy="645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Інші екологічні роботи: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/>
        </p:nvSpPr>
        <p:spPr>
          <a:xfrm>
            <a:off x="8724900" y="76771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36104" y="192088"/>
            <a:ext cx="12457384" cy="9289032"/>
            <a:chOff x="76200" y="76200"/>
            <a:chExt cx="8915400" cy="66294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-2932967" y="3694967"/>
              <a:ext cx="60198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-2437667" y="3275867"/>
              <a:ext cx="51816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971512" y="1300138"/>
            <a:ext cx="11139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542884" y="1657328"/>
          <a:ext cx="12073022" cy="728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/>
        </p:nvSpPr>
        <p:spPr>
          <a:xfrm>
            <a:off x="1336539" y="728634"/>
            <a:ext cx="1101477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altLang="ru-RU" sz="3200" i="1" dirty="0" smtClean="0">
                <a:latin typeface="Times New Roman" pitchFamily="18" charset="0"/>
                <a:cs typeface="Times New Roman" pitchFamily="18" charset="0"/>
              </a:rPr>
              <a:t>Причини непрацездатності працівників БСА у 2016-2017 роках</a:t>
            </a:r>
            <a:endParaRPr kumimoji="0" lang="ru-RU" alt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/>
        </p:nvSpPr>
        <p:spPr>
          <a:xfrm>
            <a:off x="8724900" y="76771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36104" y="192088"/>
            <a:ext cx="12457384" cy="9289032"/>
            <a:chOff x="76200" y="76200"/>
            <a:chExt cx="8915400" cy="66294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-2932967" y="3694967"/>
              <a:ext cx="60198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-2437667" y="3275867"/>
              <a:ext cx="51816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971512" y="1300138"/>
            <a:ext cx="11139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0240" y="2240282"/>
            <a:ext cx="10801280" cy="63363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02.02.2018 набрали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чинності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Правила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приймання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вод до систем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централізованого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водовідведення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та Порядок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плати, 	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справляється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понаднормативні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скиди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вод до систем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централізованого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водовідведення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затверджені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наказом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регіонального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житлово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комунального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01.12.2017 № 316 та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зареєстровані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Міністерстві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юстиції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15.01.2018 за № 56/31508 та за № 57/31509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0080" y="1871642"/>
            <a:ext cx="11332884" cy="670498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marL="480003" marR="0" lvl="0" indent="-480003" algn="l" defTabSz="12800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FF48D-4DB7-41EE-AB0B-5410CE4F8920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174480" y="8898892"/>
            <a:ext cx="2226980" cy="702308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/>
        </p:nvSpPr>
        <p:spPr>
          <a:xfrm>
            <a:off x="8724900" y="76771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36104" y="192088"/>
            <a:ext cx="12457384" cy="9289032"/>
            <a:chOff x="76200" y="76200"/>
            <a:chExt cx="8915400" cy="662940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-2932967" y="3694967"/>
              <a:ext cx="60198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-2437667" y="3275867"/>
              <a:ext cx="51816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71512" y="1300138"/>
            <a:ext cx="11139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792480" y="2024042"/>
            <a:ext cx="11332884" cy="670498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marL="480003" marR="0" lvl="0" indent="-480003" algn="l" defTabSz="12800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Номер слайда 3"/>
          <p:cNvSpPr txBox="1">
            <a:spLocks/>
          </p:cNvSpPr>
          <p:nvPr/>
        </p:nvSpPr>
        <p:spPr>
          <a:xfrm>
            <a:off x="9326880" y="90512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>
          <a:xfrm>
            <a:off x="9326880" y="90512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>
          <a:xfrm>
            <a:off x="9326880" y="90512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Номер слайда 3"/>
          <p:cNvSpPr txBox="1">
            <a:spLocks/>
          </p:cNvSpPr>
          <p:nvPr/>
        </p:nvSpPr>
        <p:spPr>
          <a:xfrm>
            <a:off x="9326880" y="90512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/>
        </p:nvSpPr>
        <p:spPr>
          <a:xfrm>
            <a:off x="3624242" y="881034"/>
            <a:ext cx="8637296" cy="645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Важливість дотримання правил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1"/>
          <p:cNvSpPr>
            <a:spLocks noGrp="1"/>
          </p:cNvSpPr>
          <p:nvPr/>
        </p:nvSpPr>
        <p:spPr>
          <a:xfrm>
            <a:off x="8877300" y="78295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1123912" y="1452538"/>
            <a:ext cx="11139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475" y="320675"/>
            <a:ext cx="11414125" cy="974725"/>
          </a:xfrm>
        </p:spPr>
        <p:txBody>
          <a:bodyPr/>
          <a:lstStyle/>
          <a:p>
            <a:pPr algn="r" eaLnBrk="1" hangingPunct="1"/>
            <a:r>
              <a:rPr kumimoji="0" lang="ru-RU" altLang="ru-RU" sz="3200" i="1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kumimoji="0" lang="uk-UA" altLang="ru-RU" sz="3200" i="1" dirty="0" smtClean="0"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uk-UA" altLang="ru-RU" sz="32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uk-UA" altLang="ru-RU" sz="3200" i="1" dirty="0" smtClean="0">
                <a:latin typeface="Times New Roman" pitchFamily="18" charset="0"/>
                <a:cs typeface="Times New Roman" pitchFamily="18" charset="0"/>
              </a:rPr>
              <a:t>путники, стоки яких надходять на БСА</a:t>
            </a:r>
            <a:br>
              <a:rPr kumimoji="0" lang="uk-UA" alt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kumimoji="0" lang="uk-UA" alt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63" y="1519987"/>
            <a:ext cx="12280900" cy="7720101"/>
          </a:xfrm>
        </p:spPr>
      </p:pic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2526041" y="7700166"/>
            <a:ext cx="1317625" cy="4365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128001" tIns="64001" rIns="128001" bIns="64001">
            <a:spAutoFit/>
          </a:bodyPr>
          <a:lstStyle/>
          <a:p>
            <a:r>
              <a:rPr lang="uk-UA" altLang="ru-RU" sz="2000" b="1" dirty="0" err="1"/>
              <a:t>Гатне</a:t>
            </a:r>
            <a:endParaRPr lang="ru-RU" altLang="ru-RU" sz="2000" b="1" dirty="0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4833445" y="1941445"/>
            <a:ext cx="301625" cy="30321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93398" y="3883164"/>
            <a:ext cx="301625" cy="3016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>
            <a:spLocks noChangeArrowheads="1"/>
          </p:cNvSpPr>
          <p:nvPr/>
        </p:nvSpPr>
        <p:spPr bwMode="auto">
          <a:xfrm>
            <a:off x="2900338" y="7086616"/>
            <a:ext cx="303213" cy="30321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7421563" y="8721725"/>
            <a:ext cx="303212" cy="3016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9166440" y="8442326"/>
            <a:ext cx="301625" cy="3016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10810103" y="7485064"/>
            <a:ext cx="357189" cy="3327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4084352" y="8486498"/>
            <a:ext cx="303213" cy="3016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2667085" y="4384184"/>
            <a:ext cx="301625" cy="3016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9607573" y="1719263"/>
            <a:ext cx="301625" cy="30321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4953000" y="7816458"/>
            <a:ext cx="301625" cy="30321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2693988" y="6610350"/>
            <a:ext cx="303212" cy="3016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2971776" y="5872170"/>
            <a:ext cx="301625" cy="3016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3542041" y="7448571"/>
            <a:ext cx="301625" cy="3016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90" name="TextBox 22"/>
          <p:cNvSpPr txBox="1">
            <a:spLocks noChangeArrowheads="1"/>
          </p:cNvSpPr>
          <p:nvPr/>
        </p:nvSpPr>
        <p:spPr bwMode="auto">
          <a:xfrm>
            <a:off x="5254625" y="1991437"/>
            <a:ext cx="1549400" cy="4365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sz="2000" b="1" dirty="0"/>
              <a:t>Вишгород</a:t>
            </a:r>
            <a:endParaRPr lang="ru-RU" altLang="ru-RU" sz="2000" b="1" dirty="0"/>
          </a:p>
        </p:txBody>
      </p:sp>
      <p:sp>
        <p:nvSpPr>
          <p:cNvPr id="3091" name="TextBox 23"/>
          <p:cNvSpPr txBox="1">
            <a:spLocks noChangeArrowheads="1"/>
          </p:cNvSpPr>
          <p:nvPr/>
        </p:nvSpPr>
        <p:spPr bwMode="auto">
          <a:xfrm>
            <a:off x="9936980" y="1585913"/>
            <a:ext cx="1230312" cy="4365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sz="2000" b="1" dirty="0"/>
              <a:t>Пухівка</a:t>
            </a:r>
            <a:endParaRPr lang="ru-RU" altLang="ru-RU" sz="2000" b="1" dirty="0"/>
          </a:p>
        </p:txBody>
      </p:sp>
      <p:sp>
        <p:nvSpPr>
          <p:cNvPr id="3092" name="TextBox 24"/>
          <p:cNvSpPr txBox="1">
            <a:spLocks noChangeArrowheads="1"/>
          </p:cNvSpPr>
          <p:nvPr/>
        </p:nvSpPr>
        <p:spPr bwMode="auto">
          <a:xfrm>
            <a:off x="709613" y="3506787"/>
            <a:ext cx="1025525" cy="4365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sz="2000" b="1" dirty="0"/>
              <a:t>Ірпінь</a:t>
            </a:r>
            <a:endParaRPr lang="ru-RU" altLang="ru-RU" sz="2000" b="1" dirty="0"/>
          </a:p>
        </p:txBody>
      </p:sp>
      <p:sp>
        <p:nvSpPr>
          <p:cNvPr id="3093" name="TextBox 25"/>
          <p:cNvSpPr txBox="1">
            <a:spLocks noChangeArrowheads="1"/>
          </p:cNvSpPr>
          <p:nvPr/>
        </p:nvSpPr>
        <p:spPr bwMode="auto">
          <a:xfrm>
            <a:off x="2755900" y="3966508"/>
            <a:ext cx="1987550" cy="4365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sz="2000" b="1" dirty="0"/>
              <a:t>Коцюбинське</a:t>
            </a:r>
            <a:endParaRPr lang="ru-RU" altLang="ru-RU" sz="2000" b="1" dirty="0"/>
          </a:p>
        </p:txBody>
      </p:sp>
      <p:sp>
        <p:nvSpPr>
          <p:cNvPr id="3094" name="TextBox 26"/>
          <p:cNvSpPr txBox="1">
            <a:spLocks noChangeArrowheads="1"/>
          </p:cNvSpPr>
          <p:nvPr/>
        </p:nvSpPr>
        <p:spPr bwMode="auto">
          <a:xfrm>
            <a:off x="963589" y="5863802"/>
            <a:ext cx="2239962" cy="4365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128001" tIns="64001" rIns="128001" bIns="64001">
            <a:spAutoFit/>
          </a:bodyPr>
          <a:lstStyle/>
          <a:p>
            <a:r>
              <a:rPr lang="uk-UA" altLang="ru-RU" sz="2000" b="1" dirty="0"/>
              <a:t>П</a:t>
            </a:r>
            <a:r>
              <a:rPr lang="en-US" altLang="ru-RU" sz="2000" b="1" dirty="0"/>
              <a:t>. </a:t>
            </a:r>
            <a:r>
              <a:rPr lang="uk-UA" altLang="ru-RU" sz="2000" b="1" dirty="0" err="1"/>
              <a:t>Борщагівка</a:t>
            </a:r>
            <a:endParaRPr lang="ru-RU" altLang="ru-RU" sz="2000" b="1" dirty="0"/>
          </a:p>
        </p:txBody>
      </p:sp>
      <p:sp>
        <p:nvSpPr>
          <p:cNvPr id="3095" name="TextBox 27"/>
          <p:cNvSpPr txBox="1">
            <a:spLocks noChangeArrowheads="1"/>
          </p:cNvSpPr>
          <p:nvPr/>
        </p:nvSpPr>
        <p:spPr bwMode="auto">
          <a:xfrm>
            <a:off x="2822082" y="6403569"/>
            <a:ext cx="2162175" cy="4365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128001" tIns="64001" rIns="128001" bIns="64001">
            <a:spAutoFit/>
          </a:bodyPr>
          <a:lstStyle/>
          <a:p>
            <a:r>
              <a:rPr lang="uk-UA" altLang="ru-RU" sz="2000" b="1" dirty="0"/>
              <a:t>С</a:t>
            </a:r>
            <a:r>
              <a:rPr lang="en-US" altLang="ru-RU" sz="2000" b="1" dirty="0"/>
              <a:t>.</a:t>
            </a:r>
            <a:r>
              <a:rPr lang="uk-UA" altLang="ru-RU" sz="2000" b="1" dirty="0"/>
              <a:t> </a:t>
            </a:r>
            <a:r>
              <a:rPr lang="uk-UA" altLang="ru-RU" sz="2000" b="1" dirty="0" err="1"/>
              <a:t>Борщагівка</a:t>
            </a:r>
            <a:endParaRPr lang="ru-RU" altLang="ru-RU" sz="2000" b="1" dirty="0"/>
          </a:p>
        </p:txBody>
      </p:sp>
      <p:sp>
        <p:nvSpPr>
          <p:cNvPr id="3096" name="TextBox 28"/>
          <p:cNvSpPr txBox="1">
            <a:spLocks noChangeArrowheads="1"/>
          </p:cNvSpPr>
          <p:nvPr/>
        </p:nvSpPr>
        <p:spPr bwMode="auto">
          <a:xfrm>
            <a:off x="1412382" y="6989971"/>
            <a:ext cx="1409700" cy="4365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sz="2000" b="1" dirty="0"/>
              <a:t>Вишневе</a:t>
            </a:r>
            <a:endParaRPr lang="ru-RU" altLang="ru-RU" sz="2000" b="1" dirty="0"/>
          </a:p>
        </p:txBody>
      </p:sp>
      <p:sp>
        <p:nvSpPr>
          <p:cNvPr id="3097" name="TextBox 30"/>
          <p:cNvSpPr txBox="1">
            <a:spLocks noChangeArrowheads="1"/>
          </p:cNvSpPr>
          <p:nvPr/>
        </p:nvSpPr>
        <p:spPr bwMode="auto">
          <a:xfrm>
            <a:off x="2950369" y="8432800"/>
            <a:ext cx="1195387" cy="4365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sz="2000" b="1" dirty="0"/>
              <a:t>Чабани</a:t>
            </a:r>
            <a:endParaRPr lang="ru-RU" altLang="ru-RU" sz="2000" b="1" dirty="0"/>
          </a:p>
        </p:txBody>
      </p:sp>
      <p:sp>
        <p:nvSpPr>
          <p:cNvPr id="3098" name="TextBox 31"/>
          <p:cNvSpPr txBox="1">
            <a:spLocks noChangeArrowheads="1"/>
          </p:cNvSpPr>
          <p:nvPr/>
        </p:nvSpPr>
        <p:spPr bwMode="auto">
          <a:xfrm>
            <a:off x="3749675" y="7996238"/>
            <a:ext cx="1571625" cy="4365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sz="2000" b="1" dirty="0"/>
              <a:t>Новосілки</a:t>
            </a:r>
            <a:endParaRPr lang="ru-RU" altLang="ru-RU" sz="2000" b="1" dirty="0"/>
          </a:p>
        </p:txBody>
      </p:sp>
      <p:sp>
        <p:nvSpPr>
          <p:cNvPr id="3099" name="TextBox 32"/>
          <p:cNvSpPr txBox="1">
            <a:spLocks noChangeArrowheads="1"/>
          </p:cNvSpPr>
          <p:nvPr/>
        </p:nvSpPr>
        <p:spPr bwMode="auto">
          <a:xfrm>
            <a:off x="9359129" y="8782844"/>
            <a:ext cx="1100138" cy="4365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sz="2000" b="1" dirty="0" err="1"/>
              <a:t>Гнідин</a:t>
            </a:r>
            <a:endParaRPr lang="ru-RU" altLang="ru-RU" sz="2000" b="1" dirty="0"/>
          </a:p>
        </p:txBody>
      </p:sp>
      <p:sp>
        <p:nvSpPr>
          <p:cNvPr id="3100" name="TextBox 33"/>
          <p:cNvSpPr txBox="1">
            <a:spLocks noChangeArrowheads="1"/>
          </p:cNvSpPr>
          <p:nvPr/>
        </p:nvSpPr>
        <p:spPr bwMode="auto">
          <a:xfrm>
            <a:off x="10979158" y="7676704"/>
            <a:ext cx="1425575" cy="4365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sz="2000" b="1" dirty="0"/>
              <a:t>Щасливе</a:t>
            </a:r>
            <a:endParaRPr lang="ru-RU" altLang="ru-RU" sz="2000" b="1" dirty="0"/>
          </a:p>
        </p:txBody>
      </p:sp>
      <p:sp>
        <p:nvSpPr>
          <p:cNvPr id="3101" name="TextBox 34"/>
          <p:cNvSpPr txBox="1">
            <a:spLocks noChangeArrowheads="1"/>
          </p:cNvSpPr>
          <p:nvPr/>
        </p:nvSpPr>
        <p:spPr bwMode="auto">
          <a:xfrm>
            <a:off x="6134100" y="8772524"/>
            <a:ext cx="1411288" cy="4365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sz="2000" b="1" dirty="0"/>
              <a:t>Бортничі</a:t>
            </a:r>
            <a:endParaRPr lang="ru-RU" altLang="ru-RU" sz="2000" b="1" dirty="0"/>
          </a:p>
        </p:txBody>
      </p:sp>
      <p:sp>
        <p:nvSpPr>
          <p:cNvPr id="36" name="Овал 35"/>
          <p:cNvSpPr/>
          <p:nvPr/>
        </p:nvSpPr>
        <p:spPr>
          <a:xfrm>
            <a:off x="7926168" y="7411683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05" name="TextBox 36"/>
          <p:cNvSpPr txBox="1">
            <a:spLocks noChangeArrowheads="1"/>
          </p:cNvSpPr>
          <p:nvPr/>
        </p:nvSpPr>
        <p:spPr bwMode="auto">
          <a:xfrm>
            <a:off x="8226425" y="7051675"/>
            <a:ext cx="749300" cy="406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28001" tIns="64001" rIns="128001" bIns="64001">
            <a:spAutoFit/>
          </a:bodyPr>
          <a:lstStyle/>
          <a:p>
            <a:r>
              <a:rPr lang="uk-UA" altLang="ru-RU" b="1">
                <a:solidFill>
                  <a:srgbClr val="FF0000"/>
                </a:solidFill>
              </a:rPr>
              <a:t>БСА</a:t>
            </a:r>
            <a:endParaRPr lang="ru-RU" altLang="ru-RU" b="1">
              <a:solidFill>
                <a:srgbClr val="FF0000"/>
              </a:solidFill>
            </a:endParaRPr>
          </a:p>
        </p:txBody>
      </p:sp>
      <p:grpSp>
        <p:nvGrpSpPr>
          <p:cNvPr id="3106" name="Группа 93"/>
          <p:cNvGrpSpPr>
            <a:grpSpLocks/>
          </p:cNvGrpSpPr>
          <p:nvPr/>
        </p:nvGrpSpPr>
        <p:grpSpPr bwMode="auto">
          <a:xfrm>
            <a:off x="106363" y="106363"/>
            <a:ext cx="12482512" cy="9282112"/>
            <a:chOff x="76200" y="76200"/>
            <a:chExt cx="8915400" cy="6629400"/>
          </a:xfrm>
        </p:grpSpPr>
        <p:pic>
          <p:nvPicPr>
            <p:cNvPr id="312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Прямая соединительная линия 43"/>
            <p:cNvCxnSpPr/>
            <p:nvPr/>
          </p:nvCxnSpPr>
          <p:spPr>
            <a:xfrm>
              <a:off x="762174" y="76200"/>
              <a:ext cx="8229426" cy="1133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62174" y="152165"/>
              <a:ext cx="7238448" cy="226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-2932938" y="3695329"/>
              <a:ext cx="6019409" cy="1133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-2437460" y="3275818"/>
              <a:ext cx="5181522" cy="226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Прямая со стрелкой 58"/>
          <p:cNvCxnSpPr>
            <a:stCxn id="10" idx="4"/>
          </p:cNvCxnSpPr>
          <p:nvPr/>
        </p:nvCxnSpPr>
        <p:spPr>
          <a:xfrm rot="16200000" flipH="1">
            <a:off x="3807920" y="3420996"/>
            <a:ext cx="5159375" cy="2806700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6101882" y="4044459"/>
            <a:ext cx="5557838" cy="1282700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8464585" y="7534299"/>
            <a:ext cx="2230403" cy="142851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4" idx="1"/>
            <a:endCxn id="36" idx="5"/>
          </p:cNvCxnSpPr>
          <p:nvPr/>
        </p:nvCxnSpPr>
        <p:spPr>
          <a:xfrm flipH="1" flipV="1">
            <a:off x="8356407" y="7841922"/>
            <a:ext cx="854205" cy="644576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7388226" y="8132761"/>
            <a:ext cx="854075" cy="425450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4387565" y="7840663"/>
            <a:ext cx="3611848" cy="752475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5440363" y="7677150"/>
            <a:ext cx="2481262" cy="290914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3868738" y="7651418"/>
            <a:ext cx="4057650" cy="11445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3328966" y="7229492"/>
            <a:ext cx="4484688" cy="150813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3014663" y="6872288"/>
            <a:ext cx="4911725" cy="790575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3094" idx="3"/>
          </p:cNvCxnSpPr>
          <p:nvPr/>
        </p:nvCxnSpPr>
        <p:spPr>
          <a:xfrm>
            <a:off x="3203551" y="6082083"/>
            <a:ext cx="4545252" cy="1398402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2968710" y="4685809"/>
            <a:ext cx="5030703" cy="2799254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959868" y="4184789"/>
            <a:ext cx="6855395" cy="3273286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 descr="C:\Users\kiakovlieva.KVK\Downloads\prezentaciya_BSA\238059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36" y="4667250"/>
            <a:ext cx="6405289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Группа 14"/>
          <p:cNvGrpSpPr>
            <a:grpSpLocks/>
          </p:cNvGrpSpPr>
          <p:nvPr/>
        </p:nvGrpSpPr>
        <p:grpSpPr bwMode="auto">
          <a:xfrm>
            <a:off x="106363" y="106363"/>
            <a:ext cx="12482512" cy="9282112"/>
            <a:chOff x="76200" y="76200"/>
            <a:chExt cx="8915400" cy="6629400"/>
          </a:xfrm>
        </p:grpSpPr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762174" y="76200"/>
              <a:ext cx="8229426" cy="1133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62174" y="152165"/>
              <a:ext cx="7238448" cy="226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-2932938" y="3695329"/>
              <a:ext cx="6019409" cy="1133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-2437460" y="3275818"/>
              <a:ext cx="5181522" cy="226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3" name="TextBox 17"/>
          <p:cNvSpPr txBox="1">
            <a:spLocks noChangeArrowheads="1"/>
          </p:cNvSpPr>
          <p:nvPr/>
        </p:nvSpPr>
        <p:spPr bwMode="auto">
          <a:xfrm>
            <a:off x="4638675" y="2195379"/>
            <a:ext cx="3651250" cy="7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01" tIns="64001" rIns="128001" bIns="64001" anchor="ctr">
            <a:spAutoFit/>
          </a:bodyPr>
          <a:lstStyle/>
          <a:p>
            <a:pPr algn="ctr"/>
            <a:endParaRPr lang="uk-UA" altLang="ru-RU" sz="2000" dirty="0"/>
          </a:p>
          <a:p>
            <a:pPr algn="ctr"/>
            <a:endParaRPr lang="ru-RU" altLang="ru-RU" sz="2000" dirty="0"/>
          </a:p>
        </p:txBody>
      </p:sp>
      <p:sp>
        <p:nvSpPr>
          <p:cNvPr id="9224" name="TextBox 17"/>
          <p:cNvSpPr txBox="1">
            <a:spLocks noChangeArrowheads="1"/>
          </p:cNvSpPr>
          <p:nvPr/>
        </p:nvSpPr>
        <p:spPr bwMode="auto">
          <a:xfrm>
            <a:off x="4471974" y="1546945"/>
            <a:ext cx="3643338" cy="24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01" tIns="64001" rIns="128001" bIns="64001" anchor="ctr">
            <a:spAutoFit/>
          </a:bodyPr>
          <a:lstStyle/>
          <a:p>
            <a:pPr algn="ctr"/>
            <a:endParaRPr lang="uk-UA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ru-RU" sz="2200" b="1" dirty="0" smtClean="0">
                <a:latin typeface="Times New Roman" pitchFamily="18" charset="0"/>
                <a:cs typeface="Times New Roman" pitchFamily="18" charset="0"/>
              </a:rPr>
              <a:t>Станція </a:t>
            </a:r>
            <a:r>
              <a:rPr lang="uk-UA" altLang="ru-RU" sz="2200" b="1" dirty="0">
                <a:latin typeface="Times New Roman" pitchFamily="18" charset="0"/>
                <a:cs typeface="Times New Roman" pitchFamily="18" charset="0"/>
              </a:rPr>
              <a:t>очищує стоки </a:t>
            </a:r>
            <a:r>
              <a:rPr lang="uk-UA" altLang="ru-RU" sz="2200" b="1" dirty="0" smtClean="0">
                <a:latin typeface="Times New Roman" pitchFamily="18" charset="0"/>
                <a:cs typeface="Times New Roman" pitchFamily="18" charset="0"/>
              </a:rPr>
              <a:t>всіх промислових підприємств, закладів громадського харчування, супермаркетів тощо </a:t>
            </a:r>
            <a:r>
              <a:rPr lang="uk-UA" altLang="ru-RU" sz="2200" b="1" dirty="0">
                <a:latin typeface="Times New Roman" pitchFamily="18" charset="0"/>
                <a:cs typeface="Times New Roman" pitchFamily="18" charset="0"/>
              </a:rPr>
              <a:t>столиці і </a:t>
            </a:r>
            <a:r>
              <a:rPr lang="uk-UA" altLang="ru-RU" sz="2200" b="1" dirty="0" smtClean="0">
                <a:latin typeface="Times New Roman" pitchFamily="18" charset="0"/>
                <a:cs typeface="Times New Roman" pitchFamily="18" charset="0"/>
              </a:rPr>
              <a:t>міст-супутників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2" descr="C:\Users\kiakovlieva.KVK\Downloads\prezentaciya_BSA\get_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0225" y="4676820"/>
            <a:ext cx="5772639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EErU3aqi5A1-400x2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312" y="1514452"/>
            <a:ext cx="4500594" cy="2928958"/>
          </a:xfrm>
          <a:prstGeom prst="rect">
            <a:avLst/>
          </a:prstGeom>
        </p:spPr>
      </p:pic>
      <p:pic>
        <p:nvPicPr>
          <p:cNvPr id="15" name="Рисунок 14" descr="125827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08" y="1514452"/>
            <a:ext cx="4071966" cy="292895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85958" y="585758"/>
            <a:ext cx="8215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БСА – єдиний фільтр Києва</a:t>
            </a:r>
            <a:r>
              <a:rPr lang="uk-UA" alt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3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80160" y="213364"/>
            <a:ext cx="11521440" cy="903239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kumimoji="0" lang="ru-RU" sz="3100" i="1" dirty="0" err="1" smtClean="0">
                <a:latin typeface="Times New Roman" pitchFamily="18" charset="0"/>
                <a:cs typeface="Times New Roman" pitchFamily="18" charset="0"/>
              </a:rPr>
              <a:t>Технологічна</a:t>
            </a:r>
            <a:r>
              <a:rPr kumimoji="0"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100" i="1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kumimoji="0" lang="ru-RU" sz="3100" i="1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kumimoji="0"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100" i="1" dirty="0" err="1" smtClean="0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kumimoji="0"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100" i="1" dirty="0">
                <a:latin typeface="Times New Roman" pitchFamily="18" charset="0"/>
                <a:cs typeface="Times New Roman" pitchFamily="18" charset="0"/>
              </a:rPr>
              <a:t>вод на БСА</a:t>
            </a:r>
            <a:r>
              <a:rPr kumimoji="0" lang="en-US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uk-UA" sz="3100" i="1" dirty="0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kumimoji="0"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100" i="1" dirty="0">
                <a:latin typeface="Times New Roman" pitchFamily="18" charset="0"/>
                <a:cs typeface="Times New Roman" pitchFamily="18" charset="0"/>
              </a:rPr>
              <a:t>для 3-х </a:t>
            </a:r>
            <a:r>
              <a:rPr kumimoji="0" lang="ru-RU" sz="3100" i="1" dirty="0" err="1" smtClean="0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kumimoji="0" lang="en-US" sz="3100" i="1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06680" y="106680"/>
            <a:ext cx="12481560" cy="9281160"/>
            <a:chOff x="76200" y="76200"/>
            <a:chExt cx="8915400" cy="6629400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-2932906" y="3694906"/>
              <a:ext cx="60198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-2437606" y="3275806"/>
              <a:ext cx="5181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AutoShape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7238605">
            <a:off x="-1602460" y="4401255"/>
            <a:ext cx="8483635" cy="1732672"/>
          </a:xfrm>
          <a:prstGeom prst="doubleWave">
            <a:avLst>
              <a:gd name="adj1" fmla="val 6500"/>
              <a:gd name="adj2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2147" tIns="61074" rIns="122147" bIns="61074" anchor="ctr"/>
          <a:lstStyle/>
          <a:p>
            <a:pPr algn="ctr" defTabSz="122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Дніпро</a:t>
            </a:r>
            <a:endParaRPr lang="ru-RU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65"/>
          <p:cNvGrpSpPr/>
          <p:nvPr>
            <p:custDataLst>
              <p:tags r:id="rId4"/>
            </p:custDataLst>
          </p:nvPr>
        </p:nvGrpSpPr>
        <p:grpSpPr>
          <a:xfrm>
            <a:off x="416182" y="1352148"/>
            <a:ext cx="8244445" cy="8050039"/>
            <a:chOff x="323395" y="684541"/>
            <a:chExt cx="6064513" cy="5918277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323395" y="1154264"/>
              <a:ext cx="1243332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Правобережна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КНС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968047" y="1154264"/>
              <a:ext cx="1569370" cy="1038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Напірно-самопливний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колектор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3931728" y="684541"/>
              <a:ext cx="2438401" cy="3364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КНС «Позняки»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931728" y="1330945"/>
              <a:ext cx="2438401" cy="584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Грабельне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відділення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949507" y="2223781"/>
              <a:ext cx="2438401" cy="584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Рад</a:t>
              </a:r>
              <a:r>
                <a:rPr lang="uk-UA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іальні</a:t>
              </a:r>
              <a:r>
                <a:rPr lang="uk-UA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відстійники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949507" y="3125492"/>
              <a:ext cx="2438401" cy="3936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Пісколовки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949507" y="3813806"/>
              <a:ext cx="2438401" cy="355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Аеротенки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949507" y="4494541"/>
              <a:ext cx="2438401" cy="584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Вторинні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радіальні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відстійники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939349" y="5400050"/>
              <a:ext cx="2438399" cy="3682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Єршовий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змішувач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429761" y="6018618"/>
              <a:ext cx="1914215" cy="58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НС 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Бортничі-Вишеньки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708866" y="6096011"/>
              <a:ext cx="2661262" cy="495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Магістральный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канал</a:t>
              </a:r>
              <a:endPara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 flipH="1">
              <a:off x="5143308" y="1013497"/>
              <a:ext cx="6350" cy="30990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 flipH="1">
              <a:off x="5150929" y="1907551"/>
              <a:ext cx="6350" cy="30990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flipH="1">
              <a:off x="5149658" y="2819398"/>
              <a:ext cx="6350" cy="30990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 flipH="1">
              <a:off x="5158549" y="3511598"/>
              <a:ext cx="6350" cy="30990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 flipH="1">
              <a:off x="5158549" y="4177093"/>
              <a:ext cx="6350" cy="30990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/>
            <p:nvPr/>
          </p:nvCxnSpPr>
          <p:spPr>
            <a:xfrm flipH="1">
              <a:off x="5136958" y="5071147"/>
              <a:ext cx="6350" cy="30990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 flipH="1">
              <a:off x="5144578" y="5777304"/>
              <a:ext cx="6350" cy="30990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flipH="1">
              <a:off x="3365967" y="6298018"/>
              <a:ext cx="342900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1566727" y="1644982"/>
              <a:ext cx="401320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33859" y="1749523"/>
            <a:ext cx="2285942" cy="68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147" tIns="61074" rIns="122147" bIns="6107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kumimoji="0" lang="uk-UA" sz="2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Велике сміття</a:t>
            </a:r>
            <a:endParaRPr kumimoji="0" lang="ru-RU" sz="2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 стрелкой 87"/>
          <p:cNvCxnSpPr/>
          <p:nvPr>
            <p:custDataLst>
              <p:tags r:id="rId6"/>
            </p:custDataLst>
          </p:nvPr>
        </p:nvCxnSpPr>
        <p:spPr>
          <a:xfrm>
            <a:off x="8663326" y="2430469"/>
            <a:ext cx="1083382" cy="0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Группа 88"/>
          <p:cNvGrpSpPr/>
          <p:nvPr>
            <p:custDataLst>
              <p:tags r:id="rId7"/>
            </p:custDataLst>
          </p:nvPr>
        </p:nvGrpSpPr>
        <p:grpSpPr>
          <a:xfrm>
            <a:off x="8573609" y="3029294"/>
            <a:ext cx="2627788" cy="636276"/>
            <a:chOff x="7096744" y="2343895"/>
            <a:chExt cx="1685570" cy="533400"/>
          </a:xfrm>
        </p:grpSpPr>
        <p:sp>
          <p:nvSpPr>
            <p:cNvPr id="90" name="Rectangle 2"/>
            <p:cNvSpPr txBox="1">
              <a:spLocks noChangeArrowheads="1"/>
            </p:cNvSpPr>
            <p:nvPr/>
          </p:nvSpPr>
          <p:spPr bwMode="auto">
            <a:xfrm>
              <a:off x="7096744" y="2343895"/>
              <a:ext cx="168557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Arial" charset="0"/>
                  <a:cs typeface="Arial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kumimoji="0" lang="uk-UA" sz="21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Дрібні речовини</a:t>
              </a: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7168921" y="2845064"/>
              <a:ext cx="659306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91"/>
          <p:cNvGrpSpPr/>
          <p:nvPr>
            <p:custDataLst>
              <p:tags r:id="rId8"/>
            </p:custDataLst>
          </p:nvPr>
        </p:nvGrpSpPr>
        <p:grpSpPr>
          <a:xfrm>
            <a:off x="8686125" y="4030724"/>
            <a:ext cx="1323227" cy="909329"/>
            <a:chOff x="7268195" y="2306191"/>
            <a:chExt cx="778707" cy="533400"/>
          </a:xfrm>
        </p:grpSpPr>
        <p:sp>
          <p:nvSpPr>
            <p:cNvPr id="93" name="Rectangle 2"/>
            <p:cNvSpPr txBox="1">
              <a:spLocks noChangeArrowheads="1"/>
            </p:cNvSpPr>
            <p:nvPr/>
          </p:nvSpPr>
          <p:spPr bwMode="auto">
            <a:xfrm>
              <a:off x="7343466" y="2306191"/>
              <a:ext cx="70343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Arial" charset="0"/>
                  <a:cs typeface="Arial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kumimoji="0" lang="ru-RU" sz="2100" i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Пісок</a:t>
              </a:r>
              <a:endParaRPr kumimoji="0" lang="ru-R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7268195" y="2757793"/>
              <a:ext cx="604876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>
            <p:custDataLst>
              <p:tags r:id="rId9"/>
            </p:custDataLst>
          </p:nvPr>
        </p:nvGrpSpPr>
        <p:grpSpPr>
          <a:xfrm>
            <a:off x="8663326" y="5034896"/>
            <a:ext cx="3535812" cy="746760"/>
            <a:chOff x="6268385" y="2170133"/>
            <a:chExt cx="2551402" cy="533400"/>
          </a:xfrm>
        </p:grpSpPr>
        <p:sp>
          <p:nvSpPr>
            <p:cNvPr id="96" name="Rectangle 2"/>
            <p:cNvSpPr txBox="1">
              <a:spLocks noChangeArrowheads="1"/>
            </p:cNvSpPr>
            <p:nvPr/>
          </p:nvSpPr>
          <p:spPr bwMode="auto">
            <a:xfrm>
              <a:off x="6272777" y="2170133"/>
              <a:ext cx="254701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Arial" charset="0"/>
                  <a:cs typeface="Arial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kumimoji="0" lang="ru-RU" sz="2100" i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Продукти</a:t>
              </a:r>
              <a:r>
                <a:rPr kumimoji="0" lang="ru-RU" sz="21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ж/</a:t>
              </a:r>
              <a:r>
                <a:rPr kumimoji="0" lang="ru-RU" sz="2100" i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діяльн</a:t>
              </a:r>
              <a:r>
                <a:rPr kumimoji="0" lang="ru-RU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ru-RU" sz="2100" i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людини</a:t>
              </a:r>
              <a:endParaRPr kumimoji="0" lang="ru-R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>
              <a:off x="6268385" y="2612379"/>
              <a:ext cx="741680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97"/>
          <p:cNvGrpSpPr/>
          <p:nvPr>
            <p:custDataLst>
              <p:tags r:id="rId10"/>
            </p:custDataLst>
          </p:nvPr>
        </p:nvGrpSpPr>
        <p:grpSpPr>
          <a:xfrm>
            <a:off x="8690568" y="6119060"/>
            <a:ext cx="3110439" cy="641855"/>
            <a:chOff x="6992620" y="2232609"/>
            <a:chExt cx="2129395" cy="651523"/>
          </a:xfrm>
        </p:grpSpPr>
        <p:sp>
          <p:nvSpPr>
            <p:cNvPr id="99" name="Rectangle 2"/>
            <p:cNvSpPr txBox="1">
              <a:spLocks noChangeArrowheads="1"/>
            </p:cNvSpPr>
            <p:nvPr/>
          </p:nvSpPr>
          <p:spPr bwMode="auto">
            <a:xfrm>
              <a:off x="6992620" y="2232609"/>
              <a:ext cx="212939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Arial" charset="0"/>
                  <a:cs typeface="Arial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kumimoji="0" lang="ru-RU" sz="2100" i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Залишки</a:t>
              </a:r>
              <a:r>
                <a:rPr kumimoji="0" lang="ru-RU" sz="21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актив</a:t>
              </a:r>
              <a:r>
                <a:rPr kumimoji="0" lang="ru-RU" sz="21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ru-RU" sz="21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мулу</a:t>
              </a:r>
              <a:endParaRPr kumimoji="0" lang="ru-R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Прямая со стрелкой 99"/>
            <p:cNvCxnSpPr/>
            <p:nvPr/>
          </p:nvCxnSpPr>
          <p:spPr>
            <a:xfrm>
              <a:off x="6992620" y="2884132"/>
              <a:ext cx="550385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Прямая со стрелкой 100"/>
          <p:cNvCxnSpPr/>
          <p:nvPr>
            <p:custDataLst>
              <p:tags r:id="rId11"/>
            </p:custDataLst>
          </p:nvPr>
        </p:nvCxnSpPr>
        <p:spPr>
          <a:xfrm>
            <a:off x="4775981" y="2430469"/>
            <a:ext cx="545577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>
            <p:custDataLst>
              <p:tags r:id="rId12"/>
            </p:custDataLst>
          </p:nvPr>
        </p:nvCxnSpPr>
        <p:spPr>
          <a:xfrm>
            <a:off x="9494520" y="6760914"/>
            <a:ext cx="751267" cy="1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>
            <p:custDataLst>
              <p:tags r:id="rId13"/>
            </p:custDataLst>
          </p:nvPr>
        </p:nvCxnSpPr>
        <p:spPr>
          <a:xfrm>
            <a:off x="9691168" y="6760915"/>
            <a:ext cx="0" cy="757305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>
            <p:custDataLst>
              <p:tags r:id="rId14"/>
            </p:custDataLst>
          </p:nvPr>
        </p:nvSpPr>
        <p:spPr>
          <a:xfrm>
            <a:off x="10288510" y="6578771"/>
            <a:ext cx="1910628" cy="56079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47" tIns="61074" rIns="122147" bIns="61074" rtlCol="0" anchor="ctr"/>
          <a:lstStyle/>
          <a:p>
            <a:pPr algn="ctr"/>
            <a:r>
              <a:rPr lang="ru-RU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Відстоювання</a:t>
            </a:r>
            <a:endParaRPr lang="uk-UA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Прямая со стрелкой 104"/>
          <p:cNvCxnSpPr/>
          <p:nvPr>
            <p:custDataLst>
              <p:tags r:id="rId15"/>
            </p:custDataLst>
          </p:nvPr>
        </p:nvCxnSpPr>
        <p:spPr>
          <a:xfrm flipV="1">
            <a:off x="11907547" y="5867402"/>
            <a:ext cx="0" cy="699542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>
            <p:custDataLst>
              <p:tags r:id="rId16"/>
            </p:custDataLst>
          </p:nvPr>
        </p:nvCxnSpPr>
        <p:spPr>
          <a:xfrm flipH="1">
            <a:off x="8686134" y="5867400"/>
            <a:ext cx="3204752" cy="0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>
            <p:custDataLst>
              <p:tags r:id="rId17"/>
            </p:custDataLst>
          </p:nvPr>
        </p:nvSpPr>
        <p:spPr>
          <a:xfrm>
            <a:off x="9281163" y="7538891"/>
            <a:ext cx="2806002" cy="6754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47" tIns="61074" rIns="122147" bIns="61074" rtlCol="0" anchor="ctr"/>
          <a:lstStyle/>
          <a:p>
            <a:pPr algn="ctr"/>
            <a:r>
              <a:rPr lang="ru-RU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Метантенки</a:t>
            </a:r>
            <a:r>
              <a:rPr lang="ru-RU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знезараження)</a:t>
            </a:r>
            <a:endParaRPr lang="uk-UA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8" name="Прямая со стрелкой 107"/>
          <p:cNvCxnSpPr/>
          <p:nvPr>
            <p:custDataLst>
              <p:tags r:id="rId18"/>
            </p:custDataLst>
          </p:nvPr>
        </p:nvCxnSpPr>
        <p:spPr>
          <a:xfrm>
            <a:off x="9713985" y="8214365"/>
            <a:ext cx="0" cy="433755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>
            <p:custDataLst>
              <p:tags r:id="rId19"/>
            </p:custDataLst>
          </p:nvPr>
        </p:nvSpPr>
        <p:spPr>
          <a:xfrm>
            <a:off x="9393139" y="8665987"/>
            <a:ext cx="2806002" cy="72009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47" tIns="61074" rIns="122147" bIns="61074" rtlCol="0" anchor="ctr"/>
          <a:lstStyle/>
          <a:p>
            <a:pPr algn="ctr"/>
            <a:r>
              <a:rPr lang="ru-RU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Мулові</a:t>
            </a:r>
            <a:r>
              <a:rPr 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поля</a:t>
            </a:r>
            <a:endParaRPr lang="uk-UA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5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/>
        </p:nvSpPr>
        <p:spPr>
          <a:xfrm>
            <a:off x="3532298" y="554794"/>
            <a:ext cx="8637296" cy="645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3200" i="1" dirty="0" err="1" smtClean="0"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 стан</a:t>
            </a:r>
            <a:endParaRPr kumimoji="0" lang="ru-RU" alt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/>
        </p:nvSpPr>
        <p:spPr>
          <a:xfrm>
            <a:off x="8724900" y="76771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8840E4-8447-421C-A4CB-AD900C6D8125}" type="slidenum">
              <a:rPr kumimoji="0" lang="ru-RU" altLang="ru-RU" sz="1400" smtClean="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kumimoji="0" lang="ru-RU" alt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36104" y="192088"/>
            <a:ext cx="12457384" cy="9289032"/>
            <a:chOff x="76200" y="76200"/>
            <a:chExt cx="8915400" cy="66294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-2932967" y="3694967"/>
              <a:ext cx="60198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-2437667" y="3275867"/>
              <a:ext cx="51816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76014" y="1344216"/>
            <a:ext cx="528077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altLang="ru-RU" sz="2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5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alt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dirty="0" err="1" smtClean="0"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alt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altLang="ru-RU" sz="2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65 </a:t>
            </a:r>
            <a:r>
              <a:rPr lang="ru-RU" altLang="ru-RU" sz="2500" b="1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211 </a:t>
            </a:r>
            <a:r>
              <a:rPr lang="ru-RU" altLang="ru-RU" sz="2500" b="1" dirty="0" err="1" smtClean="0">
                <a:latin typeface="Times New Roman" pitchFamily="18" charset="0"/>
                <a:cs typeface="Times New Roman" pitchFamily="18" charset="0"/>
              </a:rPr>
              <a:t>очисних</a:t>
            </a: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23 </a:t>
            </a:r>
            <a:r>
              <a:rPr lang="ru-RU" altLang="ru-RU" sz="2500" b="1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 err="1" smtClean="0">
                <a:latin typeface="Times New Roman" pitchFamily="18" charset="0"/>
                <a:cs typeface="Times New Roman" pitchFamily="18" charset="0"/>
              </a:rPr>
              <a:t>виведено</a:t>
            </a: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 err="1" smtClean="0">
                <a:latin typeface="Times New Roman" pitchFamily="18" charset="0"/>
                <a:cs typeface="Times New Roman" pitchFamily="18" charset="0"/>
              </a:rPr>
              <a:t>експлуатації</a:t>
            </a:r>
            <a:endParaRPr lang="ru-RU" alt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80 – в </a:t>
            </a:r>
            <a:r>
              <a:rPr lang="ru-RU" altLang="ru-RU" sz="2500" b="1" dirty="0" err="1" smtClean="0">
                <a:latin typeface="Times New Roman" pitchFamily="18" charset="0"/>
                <a:cs typeface="Times New Roman" pitchFamily="18" charset="0"/>
              </a:rPr>
              <a:t>аварійному</a:t>
            </a: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alt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ru-RU" alt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5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altLang="ru-RU" sz="25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2500" dirty="0" err="1" smtClean="0"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alt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alt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>854 особи</a:t>
            </a:r>
            <a:endParaRPr lang="ru-RU" alt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C:\Users\kiakovlieva.KVK\Downloads\Архив 2\IMG_2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8888" y="5273674"/>
            <a:ext cx="5326375" cy="3631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D:\Documents\!PHOTO\2013\!JPEG\BSA\IMG_9143.jpg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/>
        </p:blipFill>
        <p:spPr bwMode="auto">
          <a:xfrm>
            <a:off x="7060500" y="1344216"/>
            <a:ext cx="4943149" cy="357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D:\Documents\!PHOTO\2013\!JPEG\BSA\IMG_1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014" y="5273674"/>
            <a:ext cx="5112569" cy="3692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6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3105" y="125844"/>
            <a:ext cx="11746523" cy="745130"/>
          </a:xfrm>
        </p:spPr>
        <p:txBody>
          <a:bodyPr>
            <a:normAutofit/>
          </a:bodyPr>
          <a:lstStyle/>
          <a:p>
            <a:pPr algn="r"/>
            <a:r>
              <a:rPr lang="ru-RU" altLang="ru-RU" sz="3200" i="1" dirty="0" err="1" smtClean="0"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 стан</a:t>
            </a:r>
            <a:endParaRPr kumimoji="0" lang="ru-RU" altLang="uk-UA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927896" y="6182448"/>
            <a:ext cx="3045395" cy="6652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8001" tIns="64001" rIns="128001" bIns="64001" rtlCol="0" anchor="ctr"/>
          <a:lstStyle>
            <a:defPPr>
              <a:defRPr lang="ru-RU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DDB17E-4101-4631-864F-B3B95AEFA54A}" type="slidenum">
              <a:rPr kumimoji="0" lang="ru-RU" altLang="ru-RU" sz="1400" smtClean="0">
                <a:latin typeface="Times New Roman" pitchFamily="18" charset="0"/>
                <a:cs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kumimoji="0" lang="ru-RU" alt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118780" y="123626"/>
            <a:ext cx="12725400" cy="9260904"/>
            <a:chOff x="76200" y="76200"/>
            <a:chExt cx="8915400" cy="66294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-2932967" y="3694967"/>
              <a:ext cx="60198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-2437667" y="3275867"/>
              <a:ext cx="5181600" cy="1466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663470" y="871510"/>
            <a:ext cx="5808768" cy="41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зносу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~80%.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зносу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за блоками:</a:t>
            </a:r>
          </a:p>
          <a:p>
            <a:pPr marL="363538">
              <a:lnSpc>
                <a:spcPct val="114000"/>
              </a:lnSpc>
              <a:spcAft>
                <a:spcPts val="60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 блок –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90,7%</a:t>
            </a:r>
          </a:p>
          <a:p>
            <a:pPr marL="363538">
              <a:lnSpc>
                <a:spcPct val="114000"/>
              </a:lnSpc>
              <a:spcAft>
                <a:spcPts val="60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 блок –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88,5%</a:t>
            </a:r>
          </a:p>
          <a:p>
            <a:pPr marL="363538">
              <a:lnSpc>
                <a:spcPct val="114000"/>
              </a:lnSpc>
              <a:spcAft>
                <a:spcPts val="60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 блок –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59,4% </a:t>
            </a:r>
          </a:p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виведено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експлуатації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критичним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зносу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радіальні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відстійники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аеротенки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повітродувки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pc\Desktop\temp\Презентация БСА\IMG_9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0" y="5179866"/>
            <a:ext cx="5767240" cy="404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Documents\!PHOTO\2013\!JPEG\BSA\IMG_9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0840" y="846841"/>
            <a:ext cx="5535717" cy="3998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0840" y="5179866"/>
            <a:ext cx="5600593" cy="404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41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Номер слайда 3"/>
          <p:cNvSpPr>
            <a:spLocks noGrp="1"/>
          </p:cNvSpPr>
          <p:nvPr/>
        </p:nvSpPr>
        <p:spPr>
          <a:xfrm>
            <a:off x="9276440" y="8956358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79525" indent="-3651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192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559050" indent="-730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2"/>
          <p:cNvSpPr>
            <a:spLocks noGrp="1" noChangeArrowheads="1"/>
          </p:cNvSpPr>
          <p:nvPr/>
        </p:nvSpPr>
        <p:spPr>
          <a:xfrm>
            <a:off x="787759" y="209866"/>
            <a:ext cx="11807061" cy="74513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>
            <a:lvl1pPr algn="ctr" defTabSz="128000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Нормативи біологічної очистки стоків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178160" y="133666"/>
            <a:ext cx="12445275" cy="9260905"/>
            <a:chOff x="76200" y="76200"/>
            <a:chExt cx="8915400" cy="6629400"/>
          </a:xfrm>
        </p:grpSpPr>
        <p:pic>
          <p:nvPicPr>
            <p:cNvPr id="16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76200"/>
              <a:ext cx="609600" cy="51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6" name="Прямая соединительная линия 165"/>
            <p:cNvCxnSpPr/>
            <p:nvPr/>
          </p:nvCxnSpPr>
          <p:spPr>
            <a:xfrm>
              <a:off x="762000" y="76200"/>
              <a:ext cx="8229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762000" y="152400"/>
              <a:ext cx="72390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rot="5400000">
              <a:off x="-2932906" y="3694906"/>
              <a:ext cx="60198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 rot="5400000">
              <a:off x="-2437606" y="3275806"/>
              <a:ext cx="5181600" cy="1588"/>
            </a:xfrm>
            <a:prstGeom prst="line">
              <a:avLst/>
            </a:prstGeom>
            <a:ln w="1270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>
            <a:off x="3588116" y="3943656"/>
            <a:ext cx="1196663" cy="1064470"/>
            <a:chOff x="4933950" y="3886200"/>
            <a:chExt cx="857250" cy="762000"/>
          </a:xfrm>
          <a:solidFill>
            <a:schemeClr val="bg1"/>
          </a:solidFill>
        </p:grpSpPr>
        <p:sp>
          <p:nvSpPr>
            <p:cNvPr id="160" name="Прямоугольник 159"/>
            <p:cNvSpPr/>
            <p:nvPr/>
          </p:nvSpPr>
          <p:spPr>
            <a:xfrm>
              <a:off x="4933950" y="4267200"/>
              <a:ext cx="1905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79525" indent="-36512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19288" indent="-5476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59050" indent="-73025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1" name="Группа 160"/>
            <p:cNvGrpSpPr/>
            <p:nvPr/>
          </p:nvGrpSpPr>
          <p:grpSpPr>
            <a:xfrm>
              <a:off x="5486400" y="4267200"/>
              <a:ext cx="304800" cy="381000"/>
              <a:chOff x="4191000" y="3886200"/>
              <a:chExt cx="1219200" cy="1524000"/>
            </a:xfrm>
            <a:grpFill/>
          </p:grpSpPr>
          <p:sp>
            <p:nvSpPr>
              <p:cNvPr id="163" name="Трапеция 162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" name="Прямоугольник 163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2" name="Прямоугольник 161"/>
            <p:cNvSpPr/>
            <p:nvPr/>
          </p:nvSpPr>
          <p:spPr>
            <a:xfrm>
              <a:off x="5238750" y="3886200"/>
              <a:ext cx="1905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79525" indent="-36512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19288" indent="-5476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59050" indent="-73025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00008" y="4229096"/>
            <a:ext cx="2071702" cy="1879619"/>
            <a:chOff x="4724400" y="3733800"/>
            <a:chExt cx="1219200" cy="1143000"/>
          </a:xfrm>
        </p:grpSpPr>
        <p:grpSp>
          <p:nvGrpSpPr>
            <p:cNvPr id="150" name="Группа 149"/>
            <p:cNvGrpSpPr/>
            <p:nvPr/>
          </p:nvGrpSpPr>
          <p:grpSpPr>
            <a:xfrm>
              <a:off x="4876800" y="4267200"/>
              <a:ext cx="304800" cy="381000"/>
              <a:chOff x="4191000" y="3886200"/>
              <a:chExt cx="1219200" cy="1524000"/>
            </a:xfrm>
          </p:grpSpPr>
          <p:sp>
            <p:nvSpPr>
              <p:cNvPr id="158" name="Трапеция 157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" name="Прямоугольник 158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1" name="Группа 150"/>
            <p:cNvGrpSpPr/>
            <p:nvPr/>
          </p:nvGrpSpPr>
          <p:grpSpPr>
            <a:xfrm>
              <a:off x="5486400" y="4267200"/>
              <a:ext cx="304800" cy="381000"/>
              <a:chOff x="4191000" y="3886200"/>
              <a:chExt cx="1219200" cy="1524000"/>
            </a:xfrm>
          </p:grpSpPr>
          <p:sp>
            <p:nvSpPr>
              <p:cNvPr id="156" name="Трапеция 155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7" name="Прямоугольник 156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2" name="Группа 151"/>
            <p:cNvGrpSpPr/>
            <p:nvPr/>
          </p:nvGrpSpPr>
          <p:grpSpPr>
            <a:xfrm>
              <a:off x="5181600" y="3886200"/>
              <a:ext cx="304800" cy="381000"/>
              <a:chOff x="4191000" y="3886200"/>
              <a:chExt cx="1219200" cy="1524000"/>
            </a:xfrm>
          </p:grpSpPr>
          <p:sp>
            <p:nvSpPr>
              <p:cNvPr id="154" name="Трапеция 153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rgbClr val="E45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5" name="Прямоугольник 154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rgbClr val="E45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" name="Овал 152"/>
            <p:cNvSpPr/>
            <p:nvPr/>
          </p:nvSpPr>
          <p:spPr>
            <a:xfrm>
              <a:off x="4724400" y="3733800"/>
              <a:ext cx="12192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79525" indent="-36512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19288" indent="-5476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59050" indent="-73025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3328966" y="3157526"/>
            <a:ext cx="4467538" cy="4044996"/>
            <a:chOff x="4724400" y="2743200"/>
            <a:chExt cx="3810000" cy="3429000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6477000" y="3429000"/>
              <a:ext cx="304800" cy="381000"/>
              <a:chOff x="4191000" y="3886200"/>
              <a:chExt cx="1219200" cy="1524000"/>
            </a:xfrm>
          </p:grpSpPr>
          <p:sp>
            <p:nvSpPr>
              <p:cNvPr id="148" name="Трапеция 147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6" name="Овал 105"/>
            <p:cNvSpPr/>
            <p:nvPr/>
          </p:nvSpPr>
          <p:spPr>
            <a:xfrm>
              <a:off x="4724400" y="2743200"/>
              <a:ext cx="3810000" cy="3429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79525" indent="-36512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19288" indent="-5476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59050" indent="-73025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6477000" y="2819400"/>
              <a:ext cx="304800" cy="381000"/>
              <a:chOff x="4191000" y="3886200"/>
              <a:chExt cx="1219200" cy="1524000"/>
            </a:xfrm>
          </p:grpSpPr>
          <p:sp>
            <p:nvSpPr>
              <p:cNvPr id="146" name="Трапеция 145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>
              <a:off x="8153400" y="4114800"/>
              <a:ext cx="304800" cy="381000"/>
              <a:chOff x="4191000" y="3886200"/>
              <a:chExt cx="1219200" cy="1524000"/>
            </a:xfrm>
          </p:grpSpPr>
          <p:sp>
            <p:nvSpPr>
              <p:cNvPr id="144" name="Трапеция 143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Прямоугольник 144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>
              <a:off x="6477000" y="4114800"/>
              <a:ext cx="304800" cy="381000"/>
              <a:chOff x="4191000" y="3886200"/>
              <a:chExt cx="1219200" cy="1524000"/>
            </a:xfrm>
          </p:grpSpPr>
          <p:sp>
            <p:nvSpPr>
              <p:cNvPr id="142" name="Трапеция 141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Прямоугольник 142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0" name="Группа 109"/>
            <p:cNvGrpSpPr/>
            <p:nvPr/>
          </p:nvGrpSpPr>
          <p:grpSpPr>
            <a:xfrm>
              <a:off x="6477000" y="5715000"/>
              <a:ext cx="304800" cy="381000"/>
              <a:chOff x="4191000" y="3886200"/>
              <a:chExt cx="1219200" cy="1524000"/>
            </a:xfrm>
          </p:grpSpPr>
          <p:sp>
            <p:nvSpPr>
              <p:cNvPr id="140" name="Трапеция 139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1" name="Группа 110"/>
            <p:cNvGrpSpPr/>
            <p:nvPr/>
          </p:nvGrpSpPr>
          <p:grpSpPr>
            <a:xfrm>
              <a:off x="7391400" y="3352800"/>
              <a:ext cx="304800" cy="381000"/>
              <a:chOff x="4191000" y="3886200"/>
              <a:chExt cx="1219200" cy="1524000"/>
            </a:xfrm>
          </p:grpSpPr>
          <p:sp>
            <p:nvSpPr>
              <p:cNvPr id="138" name="Трапеция 137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2" name="Группа 111"/>
            <p:cNvGrpSpPr/>
            <p:nvPr/>
          </p:nvGrpSpPr>
          <p:grpSpPr>
            <a:xfrm>
              <a:off x="7391400" y="4191000"/>
              <a:ext cx="304800" cy="381000"/>
              <a:chOff x="4191000" y="3886200"/>
              <a:chExt cx="1219200" cy="1524000"/>
            </a:xfrm>
          </p:grpSpPr>
          <p:sp>
            <p:nvSpPr>
              <p:cNvPr id="136" name="Трапеция 135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" name="Группа 112"/>
            <p:cNvGrpSpPr/>
            <p:nvPr/>
          </p:nvGrpSpPr>
          <p:grpSpPr>
            <a:xfrm>
              <a:off x="5715000" y="3276600"/>
              <a:ext cx="304800" cy="381000"/>
              <a:chOff x="4191000" y="3886200"/>
              <a:chExt cx="1219200" cy="1524000"/>
            </a:xfrm>
          </p:grpSpPr>
          <p:sp>
            <p:nvSpPr>
              <p:cNvPr id="134" name="Трапеция 133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4" name="Группа 113"/>
            <p:cNvGrpSpPr/>
            <p:nvPr/>
          </p:nvGrpSpPr>
          <p:grpSpPr>
            <a:xfrm>
              <a:off x="7391400" y="5105400"/>
              <a:ext cx="304800" cy="381000"/>
              <a:chOff x="4191000" y="3886200"/>
              <a:chExt cx="1219200" cy="1524000"/>
            </a:xfrm>
          </p:grpSpPr>
          <p:sp>
            <p:nvSpPr>
              <p:cNvPr id="132" name="Трапеция 131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Прямоугольник 132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5" name="Группа 114"/>
            <p:cNvGrpSpPr/>
            <p:nvPr/>
          </p:nvGrpSpPr>
          <p:grpSpPr>
            <a:xfrm>
              <a:off x="6477000" y="4953000"/>
              <a:ext cx="304800" cy="381000"/>
              <a:chOff x="4191000" y="3886200"/>
              <a:chExt cx="1219200" cy="1524000"/>
            </a:xfrm>
          </p:grpSpPr>
          <p:sp>
            <p:nvSpPr>
              <p:cNvPr id="130" name="Трапеция 129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6" name="Группа 115"/>
            <p:cNvGrpSpPr/>
            <p:nvPr/>
          </p:nvGrpSpPr>
          <p:grpSpPr>
            <a:xfrm>
              <a:off x="5638800" y="5105400"/>
              <a:ext cx="304800" cy="381000"/>
              <a:chOff x="4191000" y="3886200"/>
              <a:chExt cx="1219200" cy="1524000"/>
            </a:xfrm>
          </p:grpSpPr>
          <p:sp>
            <p:nvSpPr>
              <p:cNvPr id="128" name="Трапеция 127"/>
              <p:cNvSpPr/>
              <p:nvPr/>
            </p:nvSpPr>
            <p:spPr>
              <a:xfrm>
                <a:off x="4191000" y="4495800"/>
                <a:ext cx="1219200" cy="914400"/>
              </a:xfrm>
              <a:prstGeom prst="trapezoid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4419600" y="3886200"/>
                <a:ext cx="762000" cy="609600"/>
              </a:xfrm>
              <a:prstGeom prst="rect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4724400" y="3886200"/>
              <a:ext cx="1219200" cy="1143000"/>
              <a:chOff x="4724400" y="3733800"/>
              <a:chExt cx="1219200" cy="1143000"/>
            </a:xfrm>
          </p:grpSpPr>
          <p:grpSp>
            <p:nvGrpSpPr>
              <p:cNvPr id="118" name="Группа 117"/>
              <p:cNvGrpSpPr/>
              <p:nvPr/>
            </p:nvGrpSpPr>
            <p:grpSpPr>
              <a:xfrm>
                <a:off x="4876800" y="4267200"/>
                <a:ext cx="304800" cy="381000"/>
                <a:chOff x="4191000" y="3886200"/>
                <a:chExt cx="1219200" cy="1524000"/>
              </a:xfrm>
            </p:grpSpPr>
            <p:sp>
              <p:nvSpPr>
                <p:cNvPr id="126" name="Трапеция 125"/>
                <p:cNvSpPr/>
                <p:nvPr/>
              </p:nvSpPr>
              <p:spPr>
                <a:xfrm>
                  <a:off x="4191000" y="4495800"/>
                  <a:ext cx="1219200" cy="914400"/>
                </a:xfrm>
                <a:prstGeom prst="trapezoi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9763" indent="-1825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79525" indent="-3651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19288" indent="-5476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59050" indent="-730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7" name="Прямоугольник 126"/>
                <p:cNvSpPr/>
                <p:nvPr/>
              </p:nvSpPr>
              <p:spPr>
                <a:xfrm>
                  <a:off x="4419600" y="3886200"/>
                  <a:ext cx="762000" cy="609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9763" indent="-1825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79525" indent="-3651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19288" indent="-5476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59050" indent="-730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9" name="Группа 118"/>
              <p:cNvGrpSpPr/>
              <p:nvPr/>
            </p:nvGrpSpPr>
            <p:grpSpPr>
              <a:xfrm>
                <a:off x="5486400" y="4267200"/>
                <a:ext cx="304800" cy="381000"/>
                <a:chOff x="4191000" y="3886200"/>
                <a:chExt cx="1219200" cy="1524000"/>
              </a:xfrm>
            </p:grpSpPr>
            <p:sp>
              <p:nvSpPr>
                <p:cNvPr id="124" name="Трапеция 123"/>
                <p:cNvSpPr/>
                <p:nvPr/>
              </p:nvSpPr>
              <p:spPr>
                <a:xfrm>
                  <a:off x="4191000" y="4495800"/>
                  <a:ext cx="1219200" cy="914400"/>
                </a:xfrm>
                <a:prstGeom prst="trapezoid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9763" indent="-1825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79525" indent="-3651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19288" indent="-5476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59050" indent="-730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4419600" y="3886200"/>
                  <a:ext cx="762000" cy="609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9763" indent="-1825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79525" indent="-3651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19288" indent="-5476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59050" indent="-730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0" name="Группа 119"/>
              <p:cNvGrpSpPr/>
              <p:nvPr/>
            </p:nvGrpSpPr>
            <p:grpSpPr>
              <a:xfrm>
                <a:off x="5181600" y="3886200"/>
                <a:ext cx="304800" cy="381000"/>
                <a:chOff x="4191000" y="3886200"/>
                <a:chExt cx="1219200" cy="1524000"/>
              </a:xfrm>
            </p:grpSpPr>
            <p:sp>
              <p:nvSpPr>
                <p:cNvPr id="122" name="Трапеция 121"/>
                <p:cNvSpPr/>
                <p:nvPr/>
              </p:nvSpPr>
              <p:spPr>
                <a:xfrm>
                  <a:off x="4191000" y="4495800"/>
                  <a:ext cx="1219200" cy="914400"/>
                </a:xfrm>
                <a:prstGeom prst="trapezoid">
                  <a:avLst/>
                </a:prstGeom>
                <a:solidFill>
                  <a:srgbClr val="E457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9763" indent="-1825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79525" indent="-3651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19288" indent="-5476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59050" indent="-730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" name="Прямоугольник 122"/>
                <p:cNvSpPr/>
                <p:nvPr/>
              </p:nvSpPr>
              <p:spPr>
                <a:xfrm>
                  <a:off x="4419600" y="3886200"/>
                  <a:ext cx="762000" cy="609600"/>
                </a:xfrm>
                <a:prstGeom prst="rect">
                  <a:avLst/>
                </a:prstGeom>
                <a:solidFill>
                  <a:srgbClr val="E457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9763" indent="-1825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79525" indent="-3651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919288" indent="-5476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559050" indent="-730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1" name="Овал 120"/>
              <p:cNvSpPr/>
              <p:nvPr/>
            </p:nvSpPr>
            <p:spPr>
              <a:xfrm>
                <a:off x="4724400" y="3733800"/>
                <a:ext cx="1219200" cy="1143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1825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79525" indent="-3651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919288" indent="-54768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559050" indent="-730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8" name="Содержимое 2"/>
          <p:cNvSpPr txBox="1">
            <a:spLocks/>
          </p:cNvSpPr>
          <p:nvPr/>
        </p:nvSpPr>
        <p:spPr bwMode="auto">
          <a:xfrm>
            <a:off x="330560" y="1200465"/>
            <a:ext cx="4573906" cy="223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79525" indent="-3651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192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559050" indent="-730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kern="0" dirty="0" err="1" smtClean="0">
                <a:latin typeface="Times New Roman" pitchFamily="18" charset="0"/>
                <a:cs typeface="Times New Roman" pitchFamily="18" charset="0"/>
              </a:rPr>
              <a:t>завислі</a:t>
            </a:r>
            <a:r>
              <a:rPr lang="ru-RU" sz="2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kern="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200" b="1" kern="0" dirty="0" smtClean="0">
                <a:latin typeface="Times New Roman" pitchFamily="18" charset="0"/>
                <a:cs typeface="Times New Roman" pitchFamily="18" charset="0"/>
              </a:rPr>
              <a:t>:  </a:t>
            </a:r>
            <a:br>
              <a:rPr lang="ru-RU" sz="22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kern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kern="0" dirty="0" smtClean="0">
                <a:latin typeface="Times New Roman" pitchFamily="18" charset="0"/>
                <a:cs typeface="Times New Roman" pitchFamily="18" charset="0"/>
              </a:rPr>
              <a:t>5 мг/д</a:t>
            </a:r>
            <a:r>
              <a:rPr lang="uk-UA" sz="2200" b="1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uk-UA" sz="2200" b="1" baseline="30000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БСК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200" b="1" kern="0" dirty="0" smtClean="0">
                <a:latin typeface="Times New Roman" pitchFamily="18" charset="0"/>
                <a:cs typeface="Times New Roman" pitchFamily="18" charset="0"/>
              </a:rPr>
              <a:t>15 мг/д</a:t>
            </a:r>
            <a:r>
              <a:rPr lang="uk-UA" sz="2200" b="1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uk-UA" sz="2200" b="1" baseline="30000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200" b="1" kern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b="1" kern="0" dirty="0" smtClean="0">
                <a:latin typeface="Times New Roman" pitchFamily="18" charset="0"/>
                <a:cs typeface="Times New Roman" pitchFamily="18" charset="0"/>
              </a:rPr>
              <a:t>озчинений кисень: </a:t>
            </a:r>
            <a:br>
              <a:rPr lang="uk-UA" sz="22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kern="0" dirty="0" smtClean="0">
                <a:latin typeface="Times New Roman" pitchFamily="18" charset="0"/>
                <a:cs typeface="Times New Roman" pitchFamily="18" charset="0"/>
              </a:rPr>
              <a:t>4 мг/д</a:t>
            </a:r>
            <a:r>
              <a:rPr lang="uk-UA" sz="2200" b="1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uk-UA" sz="2200" b="1" baseline="30000" dirty="0" smtClean="0">
                <a:solidFill>
                  <a:sysClr val="windowText" lastClr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</a:pPr>
            <a:endParaRPr lang="uk-UA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Содержимое 2"/>
          <p:cNvSpPr txBox="1">
            <a:spLocks/>
          </p:cNvSpPr>
          <p:nvPr/>
        </p:nvSpPr>
        <p:spPr bwMode="auto">
          <a:xfrm>
            <a:off x="8787227" y="1443014"/>
            <a:ext cx="3829317" cy="767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79525" indent="-3651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192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559050" indent="-730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200" b="1" kern="0" dirty="0" err="1" smtClean="0">
                <a:latin typeface="Times New Roman" pitchFamily="18" charset="0"/>
                <a:cs typeface="Times New Roman" pitchFamily="18" charset="0"/>
              </a:rPr>
              <a:t>завислі</a:t>
            </a:r>
            <a:r>
              <a:rPr lang="ru-RU" sz="2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kern="0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200" b="1" kern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15 мг/дм</a:t>
            </a:r>
            <a:r>
              <a:rPr lang="uk-UA" sz="2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БСК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: 15 мг/дм</a:t>
            </a:r>
            <a:r>
              <a:rPr lang="uk-UA" sz="2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kern="0" dirty="0">
                <a:latin typeface="Times New Roman" pitchFamily="18" charset="0"/>
                <a:cs typeface="Times New Roman" pitchFamily="18" charset="0"/>
              </a:rPr>
              <a:t>розчинений кисень: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не менше 4 мг/дм</a:t>
            </a:r>
            <a:r>
              <a:rPr lang="uk-UA" sz="2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ХСК: 80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азот амонійний: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нітрати: 45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нітрити: 3,30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фосфати: 8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залізо: 0,33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мінеральний склад: 600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нафтопродукти: 0,20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ПАР: 0,50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сульфати: 120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хлориди: 350 мг/дм</a:t>
            </a:r>
            <a:r>
              <a:rPr lang="uk-UA" sz="2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uk-UA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85694" y="8301062"/>
            <a:ext cx="36148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79525" indent="-3651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192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559050" indent="-730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1960-і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(проектні норми БСА)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686156" y="8301062"/>
            <a:ext cx="457390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79525" indent="-3651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192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559050" indent="-730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2000-і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сучасні вимоги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Левая фигурная скобка 101"/>
          <p:cNvSpPr/>
          <p:nvPr/>
        </p:nvSpPr>
        <p:spPr>
          <a:xfrm>
            <a:off x="8014928" y="1200465"/>
            <a:ext cx="489300" cy="787709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525" indent="-3651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2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050" indent="-730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Левая фигурная скобка 102"/>
          <p:cNvSpPr/>
          <p:nvPr/>
        </p:nvSpPr>
        <p:spPr>
          <a:xfrm rot="16200000">
            <a:off x="1889072" y="2025653"/>
            <a:ext cx="319342" cy="329746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525" indent="-3651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2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050" indent="-730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Стрелка вправо 103"/>
          <p:cNvSpPr/>
          <p:nvPr/>
        </p:nvSpPr>
        <p:spPr>
          <a:xfrm>
            <a:off x="2400272" y="4872038"/>
            <a:ext cx="850959" cy="745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9525" indent="-3651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192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59050" indent="-7302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9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870"/>
              </p:ext>
            </p:extLst>
          </p:nvPr>
        </p:nvGraphicFramePr>
        <p:xfrm>
          <a:off x="568152" y="1200200"/>
          <a:ext cx="11976316" cy="810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8173489" y="354089"/>
            <a:ext cx="3939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Концентрація стоків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5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94951"/>
              </p:ext>
            </p:extLst>
          </p:nvPr>
        </p:nvGraphicFramePr>
        <p:xfrm>
          <a:off x="568153" y="1200200"/>
          <a:ext cx="11513036" cy="799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8200999" y="336104"/>
            <a:ext cx="3939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Концентрація стоків</a:t>
            </a:r>
          </a:p>
        </p:txBody>
      </p:sp>
    </p:spTree>
    <p:extLst>
      <p:ext uri="{BB962C8B-B14F-4D97-AF65-F5344CB8AC3E}">
        <p14:creationId xmlns:p14="http://schemas.microsoft.com/office/powerpoint/2010/main" val="868765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3YTHVVG06WaC3uwbZ_C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F2GDjsf06NW0N14D0rQ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nv3oayx0SI2npugaX88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8xEVVK1kWDQ218S.3C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oCygrEeUGphH4nAeCs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ud43wi30Si_9NPl9j1c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ZIgWwXv0GXN.RLi_7pL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UkCMXFs0u2j7Bb5cF8B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L35paoAkWbbG11c8f.6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HQQuwd90mlZQw5IDk7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8rovWRJUe_V5w9R97S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PJ0bJop0KLZyQdEIIP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5Hrb4zkeEqf.2Rcnz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ZGDjG7eEKlsTDgenVn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CxO243GEyyrM8PxI_K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EU.gk830Cq0prs_pLtS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qCSEK8KUKEsKtxlPzh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VvvR.NuUiogVySckKz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NG48rgPEOtUe5gQrJT0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4667</TotalTime>
  <Words>883</Words>
  <Application>Microsoft Office PowerPoint</Application>
  <PresentationFormat>A3 (297x420 мм)</PresentationFormat>
  <Paragraphs>177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Бортницька станція аерації ПрАТ “АК “Київводоканал”</vt:lpstr>
      <vt:lpstr>Міста-супутники, стоки яких надходять на БСА </vt:lpstr>
      <vt:lpstr>Презентация PowerPoint</vt:lpstr>
      <vt:lpstr>Технологічна схема обробки стічних вод на БСА (загальна для 3-х блоків)</vt:lpstr>
      <vt:lpstr>Презентация PowerPoint</vt:lpstr>
      <vt:lpstr>Технічний 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Віта Миколаївна Пузіна</cp:lastModifiedBy>
  <cp:revision>555</cp:revision>
  <cp:lastPrinted>2018-02-20T07:41:05Z</cp:lastPrinted>
  <dcterms:created xsi:type="dcterms:W3CDTF">1601-01-01T00:00:00Z</dcterms:created>
  <dcterms:modified xsi:type="dcterms:W3CDTF">2018-02-20T07:58:23Z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