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65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2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2">
              <a:lumMod val="20000"/>
              <a:lumOff val="8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7732" y="548680"/>
            <a:ext cx="4536504" cy="2520280"/>
          </a:xfrm>
        </p:spPr>
        <p:txBody>
          <a:bodyPr>
            <a:noAutofit/>
          </a:bodyPr>
          <a:lstStyle/>
          <a:p>
            <a:pPr marL="182880" indent="0" algn="r">
              <a:buNone/>
            </a:pPr>
            <a:r>
              <a:rPr lang="uk-UA" sz="2000" b="1" cap="none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en-US" sz="2000" b="1" cap="none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cap="none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cap="none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БІОЕНЕРГЕТИЧНИХ </a:t>
            </a:r>
            <a:r>
              <a:rPr lang="uk-UA" sz="2000" b="1" cap="none" dirty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 </a:t>
            </a:r>
            <a:r>
              <a:rPr lang="uk-UA" sz="2000" b="1" cap="none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cap="none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cap="none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ТЕПЛО-  </a:t>
            </a:r>
            <a:r>
              <a:rPr lang="uk-UA" sz="2000" b="1" cap="none" dirty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b="1" cap="none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ГАРЯЧОМУ </a:t>
            </a:r>
            <a:r>
              <a:rPr lang="uk-UA" sz="2000" b="1" cap="none" dirty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ВОДОПОСТАЧАННІ </a:t>
            </a:r>
            <a:r>
              <a:rPr lang="en-US" sz="2000" b="1" cap="none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cap="none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cap="none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ЧЕРКА</a:t>
            </a:r>
            <a:r>
              <a:rPr lang="uk-UA" sz="2000" b="1" cap="none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СЬКІЙ ОБЛАСТІ</a:t>
            </a:r>
            <a:r>
              <a:rPr lang="uk-UA" sz="2800" b="1" cap="none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cap="none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solidFill>
                <a:srgbClr val="00B05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opi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54560"/>
            <a:ext cx="1452766" cy="10801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76" y="5346498"/>
            <a:ext cx="1321356" cy="1008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72080"/>
            <a:ext cx="1296144" cy="11057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19" y="5272710"/>
            <a:ext cx="1679381" cy="105629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0814" y="40050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Міжрегіонального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Чебан Марина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Георгіївна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3039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0824" y="-2600325"/>
            <a:ext cx="43962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k1\Desktop\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3" y="34244"/>
            <a:ext cx="4920146" cy="40050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6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FFEFD1"/>
            </a:gs>
            <a:gs pos="89000">
              <a:srgbClr val="F8EDD3"/>
            </a:gs>
            <a:gs pos="46000">
              <a:srgbClr val="FFEFD1"/>
            </a:gs>
            <a:gs pos="95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47664" y="404664"/>
            <a:ext cx="6984776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Використання біоенергетичних технологій дасть можливість :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поліпшити екологічну ситуацію в регіоні; 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endParaRPr lang="uk-UA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підвищити рівень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виробництва енергоносіїв з відновлюваних джерел енергії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відповідно до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вимог Європейського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Союзу. Це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створить сприятливі умови для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залучення інвестицій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відновлювану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енергетику; </a:t>
            </a:r>
            <a:endParaRPr lang="uk-UA" sz="20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endParaRPr lang="uk-UA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поліпшити технічний стан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теплоенергетики області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та,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як наслідок,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підвищити  надійність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якість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послуг,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що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надаються 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споживачам;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uk-UA" sz="20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знизити витрати 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природного </a:t>
            </a:r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газу.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uk-UA" sz="24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7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використання біоенергетичних технологій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тепло- та гарячому водопостачанні Черкаської області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680099"/>
              </p:ext>
            </p:extLst>
          </p:nvPr>
        </p:nvGraphicFramePr>
        <p:xfrm>
          <a:off x="755577" y="933233"/>
          <a:ext cx="8204413" cy="57937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504055"/>
                <a:gridCol w="1660156"/>
                <a:gridCol w="2835862"/>
                <a:gridCol w="1119419"/>
                <a:gridCol w="1343303"/>
                <a:gridCol w="741618"/>
              </a:tblGrid>
              <a:tr h="662212">
                <a:tc rowSpan="2">
                  <a:txBody>
                    <a:bodyPr/>
                    <a:lstStyle/>
                    <a:p>
                      <a:pPr marL="65405" marR="9398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 п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Споживачі використання біоенергетичних технологій</a:t>
                      </a:r>
                    </a:p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04520" marR="293370"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заходів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70485" marR="67945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Необхідний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обсяг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інвестицій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тис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Паливо</a:t>
                      </a:r>
                    </a:p>
                    <a:p>
                      <a:pPr marL="755650" marR="75374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6221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2390" marR="71120"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 marR="83820" indent="85090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Обсяг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8425" marR="83820" indent="85090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32014">
                <a:tc>
                  <a:txBody>
                    <a:bodyPr/>
                    <a:lstStyle/>
                    <a:p>
                      <a:pPr marR="63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411480"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комунальної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теплоенергетики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41148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районів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Черкаської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293370"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Реконструкція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котелень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переведенням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альтернативних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відновлюваних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енергії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marR="6794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534000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153035" algn="l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побічна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рослинництва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деревина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енергетичних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2565" marR="199390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992034">
                <a:tc>
                  <a:txBody>
                    <a:bodyPr/>
                    <a:lstStyle/>
                    <a:p>
                      <a:pPr marR="63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296545" algn="l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Агропідприємства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268605" algn="l"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</a:t>
                      </a:r>
                      <a:r>
                        <a:rPr lang="uk-UA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івля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відходів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сільськогосподарської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продукції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сільськогосподарських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товаровиробників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можна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використати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отримання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теплової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енергії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5405" marR="327025"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Вирощування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енергетичних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промислово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порушеними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забрудненими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рекультивованими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землями,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використовувати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вирощування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деревних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енергетичних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marR="67945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408000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71120" algn="l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вторинна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сільського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господарства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75565" marR="71120" algn="l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5565" marR="7112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деревина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енергетичних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201,1</a:t>
                      </a:r>
                    </a:p>
                    <a:p>
                      <a:pPr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uk-UA" sz="12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uk-UA" sz="12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uk-UA" sz="12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2565" marR="199390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4526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191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1"/>
            <a:ext cx="7776864" cy="6463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ПРОПОЗИЦІЇ:</a:t>
            </a:r>
          </a:p>
          <a:p>
            <a:pPr algn="ctr"/>
            <a:endPara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 рівень:</a:t>
            </a: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 Регіональну програму використання біоенергетичних технологій у тепло- та гарячому водопостачанні в Черкаській області 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роки.</a:t>
            </a:r>
          </a:p>
          <a:p>
            <a:pPr indent="-3429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 План дій щодо виконання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біоенергетичних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тепло-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uk-UA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uk-UA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Місцевий рівень:</a:t>
            </a:r>
          </a:p>
          <a:p>
            <a:endParaRPr lang="uk-UA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 Поширити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використання біоенергетичних технологій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місцевому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 (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територіях сіл, селищ, міст, районів області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рівень: </a:t>
            </a:r>
          </a:p>
          <a:p>
            <a:endParaRPr lang="uk-UA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 Розробити та запровадити фінансові механізми  для стимулювання використання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біоенергетичних технологій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273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28600"/>
            <a:ext cx="7128792" cy="60811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ПРОБЛЕМИ, ЯКІ МОЖ</a:t>
            </a:r>
            <a:r>
              <a:rPr lang="uk-UA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</a:t>
            </a:r>
            <a:r>
              <a:rPr lang="ru-RU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розв'язати, </a:t>
            </a:r>
            <a:r>
              <a:rPr lang="ru-RU" sz="1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використовуючи</a:t>
            </a:r>
            <a:r>
              <a:rPr lang="ru-RU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БІОЕНЕРГЕТИЧНі</a:t>
            </a:r>
            <a:r>
              <a:rPr lang="ru-RU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ТЕХНОЛОГІї</a:t>
            </a:r>
            <a:endParaRPr lang="uk-UA" sz="1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187624" y="836712"/>
            <a:ext cx="7200800" cy="4872083"/>
          </a:xfrm>
          <a:pattFill prst="pct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pPr marL="82296" indent="0">
              <a:buNone/>
            </a:pP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 </a:t>
            </a:r>
            <a:r>
              <a:rPr lang="uk-UA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безсистемне зростання цін на основний енергетичний ресурс </a:t>
            </a:r>
            <a:r>
              <a:rPr lang="uk-UA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uk-UA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ПРИРОДНИЙ ГАЗ.</a:t>
            </a:r>
          </a:p>
          <a:p>
            <a:pPr marL="82296" indent="0">
              <a:buNone/>
            </a:pPr>
            <a:endParaRPr lang="uk-UA" sz="19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uk-UA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Незадовільний </a:t>
            </a:r>
            <a:r>
              <a:rPr lang="uk-UA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 та технічний стан підприємств </a:t>
            </a:r>
            <a:r>
              <a:rPr lang="uk-UA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теплопостачання потребує нових інвестицій </a:t>
            </a:r>
            <a:r>
              <a:rPr lang="uk-UA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  вдосконалення </a:t>
            </a:r>
            <a:r>
              <a:rPr lang="uk-UA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виробничої ефективності </a:t>
            </a:r>
            <a:r>
              <a:rPr lang="uk-UA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теплопостачання.</a:t>
            </a:r>
          </a:p>
          <a:p>
            <a:pPr marL="82296" indent="0">
              <a:buNone/>
            </a:pPr>
            <a:r>
              <a:rPr lang="ru-RU" sz="19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>
              <a:buNone/>
            </a:pPr>
            <a:r>
              <a:rPr lang="uk-UA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</a:t>
            </a:r>
            <a:r>
              <a:rPr lang="ru-RU" sz="1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изька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енергоефективність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теплоенергетичному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секторі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комунальних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endParaRPr lang="ru-RU" sz="19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викопних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викидів</a:t>
            </a:r>
            <a:endParaRPr lang="ru-RU" sz="19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атмосферу </a:t>
            </a:r>
            <a:r>
              <a:rPr lang="ru-RU" sz="1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467544" y="5689876"/>
            <a:ext cx="6640127" cy="1022861"/>
          </a:xfrm>
          <a:prstGeom prst="snip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нергетичних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технологій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дасть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змогу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замінити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дорогий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природний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енергією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відновлюваних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зменшити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шкідливі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викиди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атмосферу</a:t>
            </a:r>
            <a:endParaRPr lang="uk-U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7233502" y="5891577"/>
            <a:ext cx="489204" cy="446797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54860"/>
            <a:ext cx="1665896" cy="191683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3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8" y="290128"/>
            <a:ext cx="2702403" cy="15274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3294" y="1499483"/>
            <a:ext cx="2653290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uk-UA" sz="1600" b="1" spc="50" dirty="0" smtClean="0">
              <a:ln w="11430">
                <a:solidFill>
                  <a:srgbClr val="18120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uk-UA" sz="1600" b="1" spc="50" dirty="0" smtClean="0">
                <a:ln w="11430">
                  <a:solidFill>
                    <a:srgbClr val="1812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ВИКОРИСТАННЯ </a:t>
            </a:r>
          </a:p>
          <a:p>
            <a:pPr algn="ctr"/>
            <a:r>
              <a:rPr lang="uk-UA" sz="1600" b="1" spc="50" dirty="0" smtClean="0">
                <a:ln w="11430">
                  <a:solidFill>
                    <a:srgbClr val="1812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БІОЕНЕРГЕТИЧНИХ </a:t>
            </a:r>
          </a:p>
          <a:p>
            <a:pPr algn="ctr"/>
            <a:r>
              <a:rPr lang="uk-UA" sz="1600" b="1" spc="50" dirty="0" smtClean="0">
                <a:ln w="11430">
                  <a:solidFill>
                    <a:srgbClr val="1812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ТЕХНОЛОГІЙ</a:t>
            </a:r>
            <a:endParaRPr lang="uk-UA" sz="1600" b="1" spc="50" dirty="0">
              <a:ln w="11430">
                <a:solidFill>
                  <a:srgbClr val="18120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Цилиндр 12"/>
          <p:cNvSpPr/>
          <p:nvPr/>
        </p:nvSpPr>
        <p:spPr>
          <a:xfrm>
            <a:off x="256965" y="2816932"/>
            <a:ext cx="2376265" cy="3816424"/>
          </a:xfrm>
          <a:prstGeom prst="can">
            <a:avLst/>
          </a:prstGeom>
          <a:gradFill>
            <a:gsLst>
              <a:gs pos="62000">
                <a:schemeClr val="accent2">
                  <a:lumMod val="20000"/>
                  <a:lumOff val="80000"/>
                </a:schemeClr>
              </a:gs>
              <a:gs pos="97000">
                <a:schemeClr val="accent5">
                  <a:tint val="42000"/>
                  <a:satMod val="255000"/>
                </a:schemeClr>
              </a:gs>
              <a:gs pos="97000">
                <a:schemeClr val="accent5">
                  <a:tint val="53000"/>
                  <a:satMod val="260000"/>
                </a:schemeClr>
              </a:gs>
              <a:gs pos="100000">
                <a:schemeClr val="accent5">
                  <a:tint val="56000"/>
                  <a:satMod val="275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Перехід </a:t>
            </a:r>
            <a:endParaRPr lang="uk-UA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</a:rPr>
              <a:t>від традиційної системи централізованого теплопостачання в населених пунктах до сучасної та ефективної системи, що передбачає використання доступних місцевих видів палива</a:t>
            </a:r>
            <a:endParaRPr lang="uk-UA" sz="1600" b="1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141" y="34819"/>
            <a:ext cx="1842801" cy="101903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1187623" y="2576701"/>
            <a:ext cx="484632" cy="40726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81140" y="188640"/>
            <a:ext cx="6058059" cy="59766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r"/>
            <a:endParaRPr lang="uk-UA" dirty="0" smtClean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Очікувані результати використання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біоенергетичних технологій: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розбудова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інфраструктури в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Черкаській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області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сільськогосподарської біомаси як альтернативного відновлюваного джерела енергії для теплопостачання;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скорочення бюджетних видатків на використання паливно-енергетичних ресурсів;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створення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сприятливого правового, нормативного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ринкового середовища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розбудова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інституційної, адміністративної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технічної спроможності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потенціалу енергетичної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верби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області;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зменшення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викидів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парникових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газів.</a:t>
            </a:r>
          </a:p>
          <a:p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06312"/>
            <a:ext cx="2423659" cy="221684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72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520440" cy="50691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uk-UA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 завдання:</a:t>
            </a:r>
            <a:endParaRPr lang="uk-UA" sz="2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 варіантів використання біомаси з метою їх введення в енергобаланс області;</a:t>
            </a:r>
          </a:p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 придатних місць 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 для вирощування енергетичних порід 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швидкорослих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 (енергетична верба, енергетична тополя);</a:t>
            </a:r>
          </a:p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необхідних 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інвестицій.</a:t>
            </a:r>
            <a:endParaRPr lang="uk-UA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628800"/>
            <a:ext cx="3888432" cy="51411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 розвитку </a:t>
            </a:r>
            <a:r>
              <a:rPr lang="uk-UA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біоенергетики:</a:t>
            </a:r>
            <a:endParaRPr lang="uk-UA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енергоефективної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агропромислового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селянських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фермерських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енергокомплексів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біомаси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садиб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біогазу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фермерських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господарствах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1259632" y="0"/>
            <a:ext cx="7488832" cy="1484784"/>
          </a:xfrm>
          <a:prstGeom prst="foldedCorner">
            <a:avLst/>
          </a:prstGeom>
          <a:gradFill>
            <a:gsLst>
              <a:gs pos="36000">
                <a:srgbClr val="FFEFD1"/>
              </a:gs>
              <a:gs pos="95000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Мета </a:t>
            </a:r>
            <a:r>
              <a:rPr lang="uk-UA" sz="1400" dirty="0">
                <a:solidFill>
                  <a:srgbClr val="002060"/>
                </a:solidFill>
                <a:latin typeface="Arial Black" panose="020B0A04020102020204" pitchFamily="34" charset="0"/>
              </a:rPr>
              <a:t>і завдання </a:t>
            </a:r>
            <a:r>
              <a:rPr lang="uk-UA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розвитку біоенергетики </a:t>
            </a:r>
            <a:r>
              <a:rPr lang="uk-UA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повністю відповідають пріоритетам Національної енергетичної стратегії України до 2030 року, </a:t>
            </a:r>
            <a:endParaRPr lang="uk-UA" sz="1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особливо в частині </a:t>
            </a:r>
            <a:r>
              <a:rPr lang="uk-UA" sz="1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енергоощадності</a:t>
            </a:r>
            <a:r>
              <a:rPr lang="uk-UA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sz="1400" dirty="0">
                <a:solidFill>
                  <a:srgbClr val="002060"/>
                </a:solidFill>
                <a:latin typeface="Arial Black" panose="020B0A04020102020204" pitchFamily="34" charset="0"/>
              </a:rPr>
              <a:t>та зменшення споживання природного газу </a:t>
            </a:r>
            <a:r>
              <a:rPr lang="uk-UA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шляхом </a:t>
            </a:r>
            <a:r>
              <a:rPr lang="uk-UA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використання </a:t>
            </a:r>
            <a:r>
              <a:rPr lang="uk-UA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альтернативних</a:t>
            </a:r>
          </a:p>
          <a:p>
            <a:pPr algn="ctr"/>
            <a:r>
              <a:rPr lang="uk-UA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джерел енергії, захисту навколишнього середовища через зменшення викидів парникових газів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93296"/>
            <a:ext cx="3744416" cy="6678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51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049622"/>
              </p:ext>
            </p:extLst>
          </p:nvPr>
        </p:nvGraphicFramePr>
        <p:xfrm>
          <a:off x="1331640" y="692696"/>
          <a:ext cx="7560840" cy="3654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/>
              </a:tblGrid>
              <a:tr h="1143344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Енергетичний  потенціал  біомаси  Черкаської</a:t>
                      </a:r>
                      <a:r>
                        <a:rPr lang="uk-UA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області</a:t>
                      </a:r>
                      <a:r>
                        <a:rPr lang="uk-UA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 представлено: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uk-UA" dirty="0" smtClean="0">
                          <a:solidFill>
                            <a:srgbClr val="002060"/>
                          </a:solidFill>
                          <a:sym typeface="Symbol"/>
                        </a:rPr>
                        <a:t> </a:t>
                      </a:r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енергетичним  потенціалом  рослинної  с.-г.  біомаси (солома,</a:t>
                      </a:r>
                      <a:r>
                        <a:rPr lang="uk-UA" baseline="0" dirty="0" smtClean="0">
                          <a:solidFill>
                            <a:srgbClr val="002060"/>
                          </a:solidFill>
                        </a:rPr>
                        <a:t> відходи соняшнику, кукурудзи)</a:t>
                      </a:r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uk-UA" dirty="0" smtClean="0">
                          <a:solidFill>
                            <a:srgbClr val="002060"/>
                          </a:solidFill>
                          <a:sym typeface="Symbol"/>
                        </a:rPr>
                        <a:t> </a:t>
                      </a:r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відходами деревини. </a:t>
                      </a:r>
                      <a:endParaRPr lang="uk-UA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78963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Пріоритетним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для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Черкащини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є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використання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відходів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від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ru-RU" b="1" baseline="0" dirty="0" err="1" smtClean="0">
                          <a:solidFill>
                            <a:srgbClr val="002060"/>
                          </a:solidFill>
                        </a:rPr>
                        <a:t>вирощування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с.-г. культур (солома), а </a:t>
                      </a:r>
                      <a:r>
                        <a:rPr lang="ru-RU" b="1" baseline="0" dirty="0" err="1" smtClean="0">
                          <a:solidFill>
                            <a:srgbClr val="002060"/>
                          </a:solidFill>
                        </a:rPr>
                        <a:t>також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деревини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тирси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деревних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пелет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та гранул як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палива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uk-UA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51646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Визначальними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характеристиками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палива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під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час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вибору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устаткування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є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його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підготовленість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гранули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тріски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) і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непідготовленість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(тирса, стружка), а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також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фракція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.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Дрібнофракційне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паливо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sym typeface="Symbol"/>
                        </a:rPr>
                        <a:t>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це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гранули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, тирса, стружка,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тріски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великофракційне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sym typeface="Symbol"/>
                        </a:rPr>
                        <a:t>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обапіл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зріз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, дрова.</a:t>
                      </a:r>
                      <a:endParaRPr lang="uk-UA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1734689" cy="116707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28440"/>
            <a:ext cx="1872207" cy="121175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11" y="4638775"/>
            <a:ext cx="1818903" cy="11704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5398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27199" y="31554"/>
            <a:ext cx="4858661" cy="458113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rgbClr val="002060"/>
                </a:solidFill>
              </a:rPr>
              <a:t>Серед </a:t>
            </a:r>
            <a:r>
              <a:rPr lang="uk-UA" b="1" dirty="0" smtClean="0">
                <a:solidFill>
                  <a:srgbClr val="002060"/>
                </a:solidFill>
              </a:rPr>
              <a:t>с.-г. </a:t>
            </a:r>
            <a:r>
              <a:rPr lang="uk-UA" b="1" dirty="0">
                <a:solidFill>
                  <a:srgbClr val="002060"/>
                </a:solidFill>
              </a:rPr>
              <a:t>відходів </a:t>
            </a:r>
            <a:r>
              <a:rPr lang="uk-UA" b="1" dirty="0" smtClean="0">
                <a:solidFill>
                  <a:srgbClr val="002060"/>
                </a:solidFill>
              </a:rPr>
              <a:t>Черкащини найбільший </a:t>
            </a:r>
            <a:r>
              <a:rPr lang="uk-UA" b="1" dirty="0">
                <a:solidFill>
                  <a:srgbClr val="002060"/>
                </a:solidFill>
              </a:rPr>
              <a:t>економічний потенціал має солома зернових культур 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uk-UA" b="1" dirty="0" smtClean="0">
                <a:solidFill>
                  <a:srgbClr val="002060"/>
                </a:solidFill>
              </a:rPr>
              <a:t> 5 </a:t>
            </a:r>
            <a:r>
              <a:rPr lang="uk-UA" b="1" dirty="0" smtClean="0">
                <a:solidFill>
                  <a:srgbClr val="002060"/>
                </a:solidFill>
              </a:rPr>
              <a:t>млн </a:t>
            </a:r>
            <a:r>
              <a:rPr lang="uk-UA" b="1" dirty="0" smtClean="0">
                <a:solidFill>
                  <a:srgbClr val="002060"/>
                </a:solidFill>
              </a:rPr>
              <a:t>т </a:t>
            </a:r>
            <a:r>
              <a:rPr lang="uk-UA" b="1" dirty="0">
                <a:solidFill>
                  <a:srgbClr val="002060"/>
                </a:solidFill>
              </a:rPr>
              <a:t>умовного палива, відходи виробництва кукурудзи на </a:t>
            </a:r>
            <a:r>
              <a:rPr lang="uk-UA" b="1" dirty="0" smtClean="0">
                <a:solidFill>
                  <a:srgbClr val="002060"/>
                </a:solidFill>
              </a:rPr>
              <a:t>зерно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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4 </a:t>
            </a:r>
            <a:r>
              <a:rPr lang="uk-UA" b="1" dirty="0" smtClean="0">
                <a:solidFill>
                  <a:srgbClr val="002060"/>
                </a:solidFill>
              </a:rPr>
              <a:t>млн </a:t>
            </a:r>
            <a:r>
              <a:rPr lang="uk-UA" b="1" dirty="0" smtClean="0">
                <a:solidFill>
                  <a:srgbClr val="002060"/>
                </a:solidFill>
              </a:rPr>
              <a:t>т </a:t>
            </a:r>
            <a:r>
              <a:rPr lang="uk-UA" b="1" dirty="0">
                <a:solidFill>
                  <a:srgbClr val="002060"/>
                </a:solidFill>
              </a:rPr>
              <a:t>умовного палива, відходи виробництва </a:t>
            </a:r>
            <a:r>
              <a:rPr lang="uk-UA" b="1" dirty="0" smtClean="0">
                <a:solidFill>
                  <a:srgbClr val="002060"/>
                </a:solidFill>
              </a:rPr>
              <a:t>соняшник</a:t>
            </a:r>
            <a:r>
              <a:rPr lang="en-US" b="1" dirty="0" smtClean="0">
                <a:solidFill>
                  <a:srgbClr val="002060"/>
                </a:solidFill>
              </a:rPr>
              <a:t>e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</a:rPr>
              <a:t>3 </a:t>
            </a:r>
            <a:r>
              <a:rPr lang="uk-UA" b="1" dirty="0" smtClean="0">
                <a:solidFill>
                  <a:srgbClr val="002060"/>
                </a:solidFill>
              </a:rPr>
              <a:t>млн </a:t>
            </a:r>
            <a:r>
              <a:rPr lang="uk-UA" b="1" dirty="0" smtClean="0">
                <a:solidFill>
                  <a:srgbClr val="002060"/>
                </a:solidFill>
              </a:rPr>
              <a:t>т </a:t>
            </a:r>
            <a:r>
              <a:rPr lang="uk-UA" b="1" dirty="0">
                <a:solidFill>
                  <a:srgbClr val="002060"/>
                </a:solidFill>
              </a:rPr>
              <a:t>умовного </a:t>
            </a:r>
            <a:r>
              <a:rPr lang="uk-UA" b="1" dirty="0" smtClean="0">
                <a:solidFill>
                  <a:srgbClr val="002060"/>
                </a:solidFill>
              </a:rPr>
              <a:t>палива на рік.</a:t>
            </a:r>
            <a:endParaRPr lang="uk-UA" b="1" dirty="0">
              <a:solidFill>
                <a:srgbClr val="002060"/>
              </a:solidFill>
            </a:endParaRPr>
          </a:p>
          <a:p>
            <a:pPr algn="just"/>
            <a:r>
              <a:rPr lang="uk-UA" b="1" dirty="0" smtClean="0">
                <a:solidFill>
                  <a:srgbClr val="002060"/>
                </a:solidFill>
              </a:rPr>
              <a:t>Застосування соломи як палива зумовлено:</a:t>
            </a:r>
          </a:p>
          <a:p>
            <a:pPr algn="just"/>
            <a:r>
              <a:rPr lang="uk-UA" b="1" dirty="0" smtClean="0">
                <a:solidFill>
                  <a:srgbClr val="002060"/>
                </a:solidFill>
                <a:sym typeface="Symbol"/>
              </a:rPr>
              <a:t></a:t>
            </a:r>
            <a:r>
              <a:rPr lang="uk-UA" b="1" dirty="0" smtClean="0">
                <a:solidFill>
                  <a:srgbClr val="002060"/>
                </a:solidFill>
              </a:rPr>
              <a:t> високою кількістю її надлишків;</a:t>
            </a:r>
          </a:p>
          <a:p>
            <a:pPr algn="just"/>
            <a:r>
              <a:rPr lang="uk-UA" b="1" dirty="0" smtClean="0">
                <a:solidFill>
                  <a:srgbClr val="002060"/>
                </a:solidFill>
                <a:sym typeface="Symbol"/>
              </a:rPr>
              <a:t> </a:t>
            </a:r>
            <a:r>
              <a:rPr lang="uk-UA" b="1" dirty="0" smtClean="0">
                <a:solidFill>
                  <a:srgbClr val="002060"/>
                </a:solidFill>
              </a:rPr>
              <a:t>відносно низькою,  порівняно з газом, ціною (дешевше на </a:t>
            </a:r>
            <a:r>
              <a:rPr lang="uk-UA" b="1" dirty="0" smtClean="0">
                <a:solidFill>
                  <a:srgbClr val="002060"/>
                </a:solidFill>
              </a:rPr>
              <a:t>106721,1 </a:t>
            </a:r>
            <a:r>
              <a:rPr lang="uk-UA" b="1" dirty="0" smtClean="0">
                <a:solidFill>
                  <a:srgbClr val="002060"/>
                </a:solidFill>
              </a:rPr>
              <a:t>тис. грн. за </a:t>
            </a:r>
            <a:r>
              <a:rPr lang="en-US" b="1" dirty="0" smtClean="0">
                <a:solidFill>
                  <a:srgbClr val="002060"/>
                </a:solidFill>
              </a:rPr>
              <a:t>    </a:t>
            </a:r>
            <a:r>
              <a:rPr lang="uk-UA" b="1" dirty="0" smtClean="0">
                <a:solidFill>
                  <a:srgbClr val="002060"/>
                </a:solidFill>
              </a:rPr>
              <a:t>1000 </a:t>
            </a:r>
            <a:r>
              <a:rPr lang="uk-UA" b="1" dirty="0" smtClean="0">
                <a:solidFill>
                  <a:srgbClr val="002060"/>
                </a:solidFill>
              </a:rPr>
              <a:t>куб. м).</a:t>
            </a:r>
          </a:p>
          <a:p>
            <a:pPr algn="just"/>
            <a:r>
              <a:rPr lang="uk-UA" b="1" dirty="0" smtClean="0">
                <a:solidFill>
                  <a:srgbClr val="002060"/>
                </a:solidFill>
              </a:rPr>
              <a:t>Але 100% застосування надлишків </a:t>
            </a:r>
            <a:r>
              <a:rPr lang="uk-UA" b="1" dirty="0">
                <a:solidFill>
                  <a:srgbClr val="002060"/>
                </a:solidFill>
              </a:rPr>
              <a:t>соломи </a:t>
            </a:r>
            <a:r>
              <a:rPr lang="uk-UA" b="1" dirty="0" smtClean="0">
                <a:solidFill>
                  <a:srgbClr val="002060"/>
                </a:solidFill>
              </a:rPr>
              <a:t>та </a:t>
            </a:r>
            <a:r>
              <a:rPr lang="uk-UA" b="1" dirty="0">
                <a:solidFill>
                  <a:srgbClr val="002060"/>
                </a:solidFill>
              </a:rPr>
              <a:t>і</a:t>
            </a:r>
            <a:r>
              <a:rPr lang="uk-UA" b="1" dirty="0" smtClean="0">
                <a:solidFill>
                  <a:srgbClr val="002060"/>
                </a:solidFill>
              </a:rPr>
              <a:t>нших с</a:t>
            </a:r>
            <a:r>
              <a:rPr lang="uk-UA" b="1" dirty="0">
                <a:solidFill>
                  <a:srgbClr val="002060"/>
                </a:solidFill>
              </a:rPr>
              <a:t>.-г. відходів   </a:t>
            </a:r>
            <a:r>
              <a:rPr lang="uk-UA" b="1" dirty="0" smtClean="0">
                <a:solidFill>
                  <a:srgbClr val="002060"/>
                </a:solidFill>
              </a:rPr>
              <a:t>ускладнено проблемами  заготівлі та логістики через </a:t>
            </a:r>
            <a:r>
              <a:rPr lang="uk-UA" b="1" dirty="0" smtClean="0">
                <a:solidFill>
                  <a:srgbClr val="002060"/>
                </a:solidFill>
              </a:rPr>
              <a:t>нерозвин</a:t>
            </a:r>
            <a:r>
              <a:rPr lang="uk-UA" b="1" dirty="0" smtClean="0">
                <a:solidFill>
                  <a:srgbClr val="002060"/>
                </a:solidFill>
              </a:rPr>
              <a:t>ен</a:t>
            </a:r>
            <a:r>
              <a:rPr lang="uk-UA" b="1" dirty="0" smtClean="0">
                <a:solidFill>
                  <a:srgbClr val="002060"/>
                </a:solidFill>
              </a:rPr>
              <a:t>ість </a:t>
            </a:r>
            <a:r>
              <a:rPr lang="uk-UA" b="1" dirty="0" smtClean="0">
                <a:solidFill>
                  <a:srgbClr val="002060"/>
                </a:solidFill>
              </a:rPr>
              <a:t>транспортної інфраструктури (авто- та залізничних шляхів).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430681" y="4659723"/>
            <a:ext cx="4251696" cy="206084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Застосування біомаси як палива потребує також впровадження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новітніх технологій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з організації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переробки відходів деревини та сільськогосподарського виробництва </a:t>
            </a: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паливні гранули (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пелети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), що  полегшує транспортування біопалива.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050462" y="3838999"/>
            <a:ext cx="4107439" cy="2881572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Максимальна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ефективність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спалювання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відходів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(у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вигляді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пелет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досягається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час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використання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котлів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пальників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спеціально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призначених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спалювання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цього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виду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біопалива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Завдяки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низькій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вологості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деревних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гранул 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близько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10%) вони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мають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високу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теплоту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згоряння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  <a:sym typeface="Symbol"/>
              </a:rPr>
              <a:t>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4,8</a:t>
            </a:r>
            <a:r>
              <a:rPr lang="uk-UA" b="1" dirty="0" smtClean="0">
                <a:solidFill>
                  <a:srgbClr val="002060"/>
                </a:solidFill>
                <a:sym typeface="Symbol"/>
              </a:rPr>
              <a:t>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4,9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МВт. 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74" y="116630"/>
            <a:ext cx="4046009" cy="352839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27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1106" y="44624"/>
            <a:ext cx="2576678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ЧЕРКАСЬКА ОБЛАСТЬ</a:t>
            </a:r>
            <a:endParaRPr lang="uk-UA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84897"/>
              </p:ext>
            </p:extLst>
          </p:nvPr>
        </p:nvGraphicFramePr>
        <p:xfrm>
          <a:off x="73663" y="712026"/>
          <a:ext cx="2554121" cy="5954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121"/>
              </a:tblGrid>
              <a:tr h="1148101">
                <a:tc>
                  <a:txBody>
                    <a:bodyPr/>
                    <a:lstStyle/>
                    <a:p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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Технічно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досяжний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енергетичний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потенціал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становить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446,2  тис.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умовного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палива</a:t>
                      </a:r>
                      <a:endParaRPr lang="uk-UA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47536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</a:t>
                      </a:r>
                      <a:r>
                        <a:rPr lang="uk-UA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наявність значних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сільськогосподарських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угідь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(1450,8  тис. га)</a:t>
                      </a:r>
                    </a:p>
                    <a:p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дає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змогу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спрогнозувати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посівні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площі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соняшником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соєю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зерновими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культурами та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ймовірну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доступних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біоенергетики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відходів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соломи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uk-UA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89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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uk-UA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наявність 31,8 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тис. </a:t>
                      </a:r>
                      <a:r>
                        <a:rPr kumimoji="0" lang="uk-UA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 земельних ділянок,  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які можуть бути використані для вирощування біоенергетичних </a:t>
                      </a:r>
                      <a:r>
                        <a:rPr kumimoji="0" lang="uk-UA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культур.</a:t>
                      </a:r>
                      <a:endParaRPr lang="uk-UA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43808" y="116632"/>
            <a:ext cx="612068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Для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Черкаської області </a:t>
            </a:r>
            <a:r>
              <a:rPr lang="uk-UA" dirty="0" smtClean="0">
                <a:solidFill>
                  <a:srgbClr val="002060"/>
                </a:solidFill>
              </a:rPr>
              <a:t>найдоцільнішим </a:t>
            </a:r>
            <a:r>
              <a:rPr lang="uk-UA" dirty="0">
                <a:solidFill>
                  <a:srgbClr val="002060"/>
                </a:solidFill>
              </a:rPr>
              <a:t>є  </a:t>
            </a:r>
            <a:r>
              <a:rPr lang="uk-UA" dirty="0" smtClean="0">
                <a:solidFill>
                  <a:srgbClr val="002060"/>
                </a:solidFill>
              </a:rPr>
              <a:t>вирощування таких 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енергетичних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uk-UA" dirty="0" smtClean="0">
                <a:solidFill>
                  <a:srgbClr val="002060"/>
                </a:solidFill>
              </a:rPr>
              <a:t>: </a:t>
            </a:r>
          </a:p>
          <a:p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енергетична верба;</a:t>
            </a:r>
          </a:p>
          <a:p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слоняча трава;</a:t>
            </a:r>
          </a:p>
          <a:p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тополя;</a:t>
            </a:r>
          </a:p>
          <a:p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</a:rPr>
              <a:t>міскантус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</a:p>
          <a:p>
            <a:endParaRPr lang="uk-UA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rgbClr val="002060"/>
                </a:solidFill>
              </a:rPr>
              <a:t>Значного </a:t>
            </a:r>
            <a:r>
              <a:rPr lang="uk-UA" dirty="0" smtClean="0">
                <a:solidFill>
                  <a:srgbClr val="002060"/>
                </a:solidFill>
              </a:rPr>
              <a:t>поширення набула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енергетична верба</a:t>
            </a:r>
            <a:r>
              <a:rPr lang="uk-UA" dirty="0" smtClean="0">
                <a:solidFill>
                  <a:srgbClr val="002060"/>
                </a:solidFill>
              </a:rPr>
              <a:t> як основна культура </a:t>
            </a:r>
            <a:r>
              <a:rPr lang="uk-UA" dirty="0">
                <a:solidFill>
                  <a:srgbClr val="002060"/>
                </a:solidFill>
              </a:rPr>
              <a:t>для виробництва твердого </a:t>
            </a:r>
            <a:r>
              <a:rPr lang="uk-UA" dirty="0" smtClean="0">
                <a:solidFill>
                  <a:srgbClr val="002060"/>
                </a:solidFill>
              </a:rPr>
              <a:t>палива.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Розроблено унікальну систему </a:t>
            </a:r>
            <a:r>
              <a:rPr lang="uk-UA" dirty="0">
                <a:solidFill>
                  <a:srgbClr val="002060"/>
                </a:solidFill>
              </a:rPr>
              <a:t>використання енергетичних плантацій верби в екосистемі міст. Її </a:t>
            </a:r>
            <a:r>
              <a:rPr lang="uk-UA" dirty="0" smtClean="0">
                <a:solidFill>
                  <a:srgbClr val="002060"/>
                </a:solidFill>
              </a:rPr>
              <a:t>суть полягає  </a:t>
            </a:r>
            <a:r>
              <a:rPr lang="uk-UA" dirty="0">
                <a:solidFill>
                  <a:srgbClr val="002060"/>
                </a:solidFill>
              </a:rPr>
              <a:t>в тому, що </a:t>
            </a:r>
            <a:r>
              <a:rPr lang="uk-UA" dirty="0" smtClean="0">
                <a:solidFill>
                  <a:srgbClr val="002060"/>
                </a:solidFill>
              </a:rPr>
              <a:t>енергетична верба є </a:t>
            </a:r>
            <a:r>
              <a:rPr lang="uk-UA" dirty="0">
                <a:solidFill>
                  <a:srgbClr val="002060"/>
                </a:solidFill>
              </a:rPr>
              <a:t>не тільки біопаливом для місцевих котельних установок, </a:t>
            </a:r>
            <a:r>
              <a:rPr lang="uk-UA" dirty="0" smtClean="0">
                <a:solidFill>
                  <a:srgbClr val="002060"/>
                </a:solidFill>
              </a:rPr>
              <a:t> її також використовують </a:t>
            </a:r>
            <a:r>
              <a:rPr lang="uk-UA" dirty="0">
                <a:solidFill>
                  <a:srgbClr val="002060"/>
                </a:solidFill>
              </a:rPr>
              <a:t>для утилізації </a:t>
            </a:r>
            <a:r>
              <a:rPr lang="uk-UA" dirty="0" smtClean="0">
                <a:solidFill>
                  <a:srgbClr val="002060"/>
                </a:solidFill>
              </a:rPr>
              <a:t>та </a:t>
            </a:r>
            <a:r>
              <a:rPr lang="uk-UA" dirty="0">
                <a:solidFill>
                  <a:srgbClr val="002060"/>
                </a:solidFill>
              </a:rPr>
              <a:t>очищення стічних вод, що </a:t>
            </a:r>
            <a:r>
              <a:rPr lang="uk-UA" dirty="0" smtClean="0">
                <a:solidFill>
                  <a:srgbClr val="002060"/>
                </a:solidFill>
              </a:rPr>
              <a:t>дає можливість </a:t>
            </a:r>
            <a:r>
              <a:rPr lang="uk-UA" dirty="0">
                <a:solidFill>
                  <a:srgbClr val="002060"/>
                </a:solidFill>
              </a:rPr>
              <a:t>економити на мінеральних </a:t>
            </a:r>
            <a:r>
              <a:rPr lang="uk-UA" dirty="0" smtClean="0">
                <a:solidFill>
                  <a:srgbClr val="002060"/>
                </a:solidFill>
              </a:rPr>
              <a:t>добривах, що прискорюють ріст  рослин.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50" y="5142288"/>
            <a:ext cx="1731996" cy="15580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213186"/>
            <a:ext cx="2120690" cy="1487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User\Desktop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42287"/>
            <a:ext cx="2082171" cy="15596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6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0" y="4228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лощі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законсервованих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62645"/>
              </p:ext>
            </p:extLst>
          </p:nvPr>
        </p:nvGraphicFramePr>
        <p:xfrm>
          <a:off x="1251203" y="864598"/>
          <a:ext cx="7289666" cy="48342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{0E3FDE45-AF77-4B5C-9715-49D594BDF05E}</a:tableStyleId>
              </a:tblPr>
              <a:tblGrid>
                <a:gridCol w="2724746"/>
                <a:gridCol w="1208473"/>
                <a:gridCol w="1476496"/>
                <a:gridCol w="1879951"/>
              </a:tblGrid>
              <a:tr h="605652">
                <a:tc>
                  <a:txBody>
                    <a:bodyPr/>
                    <a:lstStyle/>
                    <a:p>
                      <a:pPr marL="121285" marR="121920" algn="ctr">
                        <a:spcAft>
                          <a:spcPts val="0"/>
                        </a:spcAft>
                      </a:pPr>
                      <a:endParaRPr lang="ru-RU" sz="300" spc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1285" marR="121920" algn="ctr">
                        <a:spcAft>
                          <a:spcPts val="0"/>
                        </a:spcAft>
                      </a:pPr>
                      <a:endParaRPr lang="ru-RU" sz="300" spc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1285" marR="121920" algn="ctr">
                        <a:spcAft>
                          <a:spcPts val="0"/>
                        </a:spcAft>
                      </a:pPr>
                      <a:r>
                        <a:rPr lang="en-US" sz="1600" spc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uk-UA" sz="1600" spc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algn="ctr">
                        <a:spcAft>
                          <a:spcPts val="0"/>
                        </a:spcAft>
                      </a:pPr>
                      <a:endParaRPr lang="uk-UA" sz="300" spc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algn="ctr">
                        <a:spcAft>
                          <a:spcPts val="0"/>
                        </a:spcAft>
                      </a:pPr>
                      <a:r>
                        <a:rPr lang="uk-UA" sz="16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16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сього</a:t>
                      </a:r>
                      <a:endParaRPr lang="uk-UA" sz="1600" spc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endParaRPr lang="ru-RU" sz="1600" spc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0" algn="ctr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Деградовані</a:t>
                      </a:r>
                      <a:endParaRPr lang="ru-RU" sz="1600" spc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0" algn="ctr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endParaRPr lang="ru-RU" sz="1600" spc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0" algn="ctr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</a:t>
                      </a:r>
                      <a:endParaRPr lang="uk-UA" sz="1600" spc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endParaRPr lang="ru-RU" sz="1600" spc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0" algn="ctr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Малопродуктивні</a:t>
                      </a:r>
                      <a:endParaRPr lang="ru-RU" sz="1600" spc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0" algn="ctr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endParaRPr lang="uk-UA" sz="1600" spc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0" algn="ctr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</a:t>
                      </a:r>
                      <a:endParaRPr lang="uk-UA" sz="1600" spc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904">
                <a:tc>
                  <a:txBody>
                    <a:bodyPr/>
                    <a:lstStyle/>
                    <a:p>
                      <a:pPr marL="121920" marR="121920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Городищенський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91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3508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921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2179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1493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1329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904">
                <a:tc>
                  <a:txBody>
                    <a:bodyPr/>
                    <a:lstStyle/>
                    <a:p>
                      <a:pPr marL="122555" marR="120650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Звенигородський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91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6921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1493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1886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904">
                <a:tc>
                  <a:txBody>
                    <a:bodyPr/>
                    <a:lstStyle/>
                    <a:p>
                      <a:pPr marL="122555" marR="12065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Золотоніський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256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1493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904">
                <a:tc>
                  <a:txBody>
                    <a:bodyPr/>
                    <a:lstStyle/>
                    <a:p>
                      <a:pPr marL="121920" marR="12192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янський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256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1493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904">
                <a:tc>
                  <a:txBody>
                    <a:bodyPr/>
                    <a:lstStyle/>
                    <a:p>
                      <a:pPr marL="122555" marR="121920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Катеринопільський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91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6921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1493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904">
                <a:tc>
                  <a:txBody>
                    <a:bodyPr/>
                    <a:lstStyle/>
                    <a:p>
                      <a:pPr marL="121920" marR="121920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Лисянський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91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2610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921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1243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1493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1367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904">
                <a:tc>
                  <a:txBody>
                    <a:bodyPr/>
                    <a:lstStyle/>
                    <a:p>
                      <a:pPr marL="220980" marR="21907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Монастирищ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енський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08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80010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904">
                <a:tc>
                  <a:txBody>
                    <a:bodyPr/>
                    <a:lstStyle/>
                    <a:p>
                      <a:pPr marL="220980" marR="219710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Смілянський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08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2086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8001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2086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904">
                <a:tc>
                  <a:txBody>
                    <a:bodyPr/>
                    <a:lstStyle/>
                    <a:p>
                      <a:pPr marL="220980" marR="21907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Тальнівський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74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8001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904">
                <a:tc>
                  <a:txBody>
                    <a:bodyPr/>
                    <a:lstStyle/>
                    <a:p>
                      <a:pPr marL="220980" marR="220980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Уманський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74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8001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904">
                <a:tc>
                  <a:txBody>
                    <a:bodyPr/>
                    <a:lstStyle/>
                    <a:p>
                      <a:pPr marL="220980" marR="22098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Черкаський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08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2266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69850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1540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80010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904">
                <a:tc>
                  <a:txBody>
                    <a:bodyPr/>
                    <a:lstStyle/>
                    <a:p>
                      <a:pPr marL="220980" marR="22034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Чигиринський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08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9850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80010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904">
                <a:tc>
                  <a:txBody>
                    <a:bodyPr/>
                    <a:lstStyle/>
                    <a:p>
                      <a:pPr marL="220980" marR="21907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Чорнобаївський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22987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8001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904">
                <a:tc>
                  <a:txBody>
                    <a:bodyPr/>
                    <a:lstStyle/>
                    <a:p>
                      <a:pPr marL="220345" marR="220980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Шполянський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74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985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8001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1904">
                <a:tc>
                  <a:txBody>
                    <a:bodyPr/>
                    <a:lstStyle/>
                    <a:p>
                      <a:pPr marL="220980" marR="220980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16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17679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6985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7027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8001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10652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5616" y="5698810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полезахисних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смуг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енергетичних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культур,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14100 га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6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4624"/>
            <a:ext cx="784887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вирощування </a:t>
            </a: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енергетичної </a:t>
            </a: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верби: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плантації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енергетичної верби є природними фільтрами для видалення відходів агропромислового виробництва,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їх застосовують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буферні зони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природним фільтром для очищення ґрунтів від пестицидів та важких металів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 плантацій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 6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листя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восени, тобто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60–80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поживних речовин повертаються в ґрунт разом з опалим листям;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рекультивації плантацій після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       з огляду на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неглибоку кореневу систему;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 застосовують у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протиерозійних заходах для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приріст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м/рік, урожайність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10–12 т/га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сухої біомаси,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сприятливих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урожай може досягати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т/га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сухої біомаси;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 час згоряння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біомаси на електростанціях або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котлах     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атмосферу викидається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та кількість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uk-UA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була поглинута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рослиною в період росту.</a:t>
            </a:r>
          </a:p>
        </p:txBody>
      </p:sp>
    </p:spTree>
    <p:extLst>
      <p:ext uri="{BB962C8B-B14F-4D97-AF65-F5344CB8AC3E}">
        <p14:creationId xmlns:p14="http://schemas.microsoft.com/office/powerpoint/2010/main" val="1070609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1146</TotalTime>
  <Words>1254</Words>
  <Application>Microsoft Office PowerPoint</Application>
  <PresentationFormat>Экран (4:3)</PresentationFormat>
  <Paragraphs>221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ВИКОРИСТАННЯ  БІОЕНЕРГЕТИЧНИХ ТЕХНОЛОГІЙ  У ТЕПЛО-  ТА  ГАРЯЧОМУ ВОДОПОСТАЧАННІ  В ЧЕРКАСЬКІЙ ОБЛАСТІ </vt:lpstr>
      <vt:lpstr>    ПРОБЛЕМИ, ЯКІ МОЖна розв'язати, використовуючи БІОЕНЕРГЕТИЧНі ТЕХНОЛОГІї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189</cp:revision>
  <cp:lastPrinted>2017-06-26T14:17:14Z</cp:lastPrinted>
  <dcterms:created xsi:type="dcterms:W3CDTF">2017-05-24T09:56:08Z</dcterms:created>
  <dcterms:modified xsi:type="dcterms:W3CDTF">2017-06-29T06:25:14Z</dcterms:modified>
</cp:coreProperties>
</file>