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2"/>
  </p:notesMasterIdLst>
  <p:handoutMasterIdLst>
    <p:handoutMasterId r:id="rId13"/>
  </p:handoutMasterIdLst>
  <p:sldIdLst>
    <p:sldId id="272" r:id="rId3"/>
    <p:sldId id="310" r:id="rId4"/>
    <p:sldId id="311" r:id="rId5"/>
    <p:sldId id="312" r:id="rId6"/>
    <p:sldId id="287" r:id="rId7"/>
    <p:sldId id="313" r:id="rId8"/>
    <p:sldId id="314" r:id="rId9"/>
    <p:sldId id="301" r:id="rId10"/>
    <p:sldId id="289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00"/>
    <a:srgbClr val="33CC33"/>
    <a:srgbClr val="005800"/>
    <a:srgbClr val="FFC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BA5F-C151-460D-A7B2-0D1308A019D4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9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388A-2F92-4CBD-8024-98CCC47F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6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962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6/14/2017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6/14/2017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64695" y="4805308"/>
            <a:ext cx="5757361" cy="132036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uk-UA" altLang="ru-RU" sz="1600" dirty="0">
                <a:cs typeface="Times New Roman" pitchFamily="18" charset="0"/>
              </a:rPr>
              <a:t>Доповідач: </a:t>
            </a:r>
            <a:r>
              <a:rPr lang="ru-RU" altLang="ru-RU" sz="1600" b="1" dirty="0" err="1">
                <a:cs typeface="Times New Roman" pitchFamily="18" charset="0"/>
              </a:rPr>
              <a:t>Ігнатенко</a:t>
            </a:r>
            <a:r>
              <a:rPr lang="ru-RU" altLang="ru-RU" sz="1600" b="1" dirty="0">
                <a:cs typeface="Times New Roman" pitchFamily="18" charset="0"/>
              </a:rPr>
              <a:t> </a:t>
            </a:r>
            <a:r>
              <a:rPr lang="ru-RU" altLang="ru-RU" sz="1600" b="1" dirty="0" err="1">
                <a:cs typeface="Times New Roman" pitchFamily="18" charset="0"/>
              </a:rPr>
              <a:t>Олександр</a:t>
            </a:r>
            <a:r>
              <a:rPr lang="ru-RU" altLang="ru-RU" sz="1600" b="1" dirty="0">
                <a:cs typeface="Times New Roman" pitchFamily="18" charset="0"/>
              </a:rPr>
              <a:t> Павлович</a:t>
            </a:r>
            <a:endParaRPr lang="en-US" altLang="ru-RU" sz="16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1600" dirty="0" smtClean="0">
                <a:cs typeface="Times New Roman" pitchFamily="18" charset="0"/>
              </a:rPr>
              <a:t>Доктор наук з державного </a:t>
            </a:r>
            <a:r>
              <a:rPr lang="ru-RU" altLang="ru-RU" sz="1600" dirty="0" err="1" smtClean="0">
                <a:cs typeface="Times New Roman" pitchFamily="18" charset="0"/>
              </a:rPr>
              <a:t>управління</a:t>
            </a:r>
            <a:r>
              <a:rPr lang="ru-RU" altLang="ru-RU" sz="1600" dirty="0" smtClean="0"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cs typeface="Times New Roman" pitchFamily="18" charset="0"/>
              </a:rPr>
              <a:t>к.е.н</a:t>
            </a:r>
            <a:r>
              <a:rPr lang="ru-RU" altLang="ru-RU" sz="1600" dirty="0">
                <a:cs typeface="Times New Roman" pitchFamily="18" charset="0"/>
              </a:rPr>
              <a:t>., </a:t>
            </a:r>
            <a:endParaRPr lang="ru-RU" altLang="ru-RU" sz="16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uk-UA" altLang="ru-RU" sz="1600" dirty="0" smtClean="0">
                <a:cs typeface="Times New Roman" pitchFamily="18" charset="0"/>
              </a:rPr>
              <a:t>Головний </a:t>
            </a:r>
            <a:r>
              <a:rPr lang="uk-UA" altLang="ru-RU" sz="1600" dirty="0">
                <a:cs typeface="Times New Roman" pitchFamily="18" charset="0"/>
              </a:rPr>
              <a:t>консультант </a:t>
            </a:r>
            <a:r>
              <a:rPr lang="ru-RU" altLang="ru-RU" sz="1600" dirty="0"/>
              <a:t>проекту ПРООН "</a:t>
            </a:r>
            <a:r>
              <a:rPr lang="ru-RU" altLang="ru-RU" sz="1600" dirty="0" err="1"/>
              <a:t>Розвиток</a:t>
            </a:r>
            <a:r>
              <a:rPr lang="ru-RU" altLang="ru-RU" sz="1600" dirty="0"/>
              <a:t> та </a:t>
            </a:r>
            <a:r>
              <a:rPr lang="ru-RU" altLang="ru-RU" sz="1600" dirty="0" err="1"/>
              <a:t>комерціалізація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біоенергетичних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технологій</a:t>
            </a:r>
            <a:r>
              <a:rPr lang="ru-RU" altLang="ru-RU" sz="1600" dirty="0"/>
              <a:t> у </a:t>
            </a:r>
            <a:r>
              <a:rPr lang="ru-RU" altLang="ru-RU" sz="1600" dirty="0" err="1"/>
              <a:t>муніципальному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секторі</a:t>
            </a:r>
            <a:r>
              <a:rPr lang="ru-RU" altLang="ru-RU" sz="1600" dirty="0"/>
              <a:t> в </a:t>
            </a:r>
            <a:r>
              <a:rPr lang="ru-RU" altLang="ru-RU" sz="1600" dirty="0" err="1"/>
              <a:t>Україні</a:t>
            </a:r>
            <a:r>
              <a:rPr lang="ru-RU" altLang="ru-RU" sz="1600" dirty="0"/>
              <a:t>"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9303" y="1234937"/>
            <a:ext cx="9812839" cy="1856221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/>
              <a:t>Перспективи розвитку біоенергетики в </a:t>
            </a:r>
            <a:r>
              <a:rPr lang="uk-UA" sz="3600" i="1" dirty="0" smtClean="0"/>
              <a:t>Черкаській </a:t>
            </a:r>
            <a:r>
              <a:rPr lang="uk-UA" sz="3600" i="1" dirty="0"/>
              <a:t>області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F-notag-lowres_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143" y="3260270"/>
            <a:ext cx="1326655" cy="15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viktoriia.serbin\AppData\Local\Microsoft\Windows\Temporary Internet Files\Content.Outlook\NBE0BHTU\UNDP_UA_Logo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03" y="683437"/>
            <a:ext cx="1192695" cy="212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39184" y="129537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>
                <a:solidFill>
                  <a:schemeClr val="tx1"/>
                </a:solidFill>
                <a:cs typeface="Arial" charset="0"/>
              </a:rPr>
              <a:t>ПОТЕНЦІАЛ </a:t>
            </a: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БІОМАСИ В УКРАЇНІ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r="3496"/>
          <a:stretch>
            <a:fillRect/>
          </a:stretch>
        </p:blipFill>
        <p:spPr bwMode="auto">
          <a:xfrm>
            <a:off x="9720793" y="2946850"/>
            <a:ext cx="223202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9185" y="1688303"/>
            <a:ext cx="11713633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За розрахунками експертів потенціал біомаси, яким Україна володіє для виробництва енергії, складає близько 27 млн. т </a:t>
            </a:r>
            <a:r>
              <a:rPr lang="uk-UA" dirty="0" err="1" smtClean="0"/>
              <a:t>у.п</a:t>
            </a:r>
            <a:r>
              <a:rPr lang="uk-UA" dirty="0" smtClean="0"/>
              <a:t>. на рік, з яких: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/>
              <a:t>12,2 млн. т. </a:t>
            </a:r>
            <a:r>
              <a:rPr lang="uk-UA" dirty="0" err="1" smtClean="0"/>
              <a:t>у.п</a:t>
            </a:r>
            <a:r>
              <a:rPr lang="uk-UA" dirty="0" smtClean="0"/>
              <a:t>. на рік - це відходи сільського господарства та </a:t>
            </a:r>
          </a:p>
          <a:p>
            <a:pPr marL="285750" indent="-285750">
              <a:buFontTx/>
              <a:buChar char="-"/>
              <a:defRPr/>
            </a:pPr>
            <a:r>
              <a:rPr lang="uk-UA" dirty="0" smtClean="0"/>
              <a:t>10 млн. т. </a:t>
            </a:r>
            <a:r>
              <a:rPr lang="uk-UA" dirty="0" err="1" smtClean="0"/>
              <a:t>у.п</a:t>
            </a:r>
            <a:r>
              <a:rPr lang="uk-UA" dirty="0" smtClean="0"/>
              <a:t>. на рік – енергетичних культур. </a:t>
            </a:r>
          </a:p>
          <a:p>
            <a:pPr marL="285750" indent="-285750">
              <a:buFontTx/>
              <a:buChar char="-"/>
              <a:defRPr/>
            </a:pPr>
            <a:endParaRPr lang="uk-UA" dirty="0" smtClean="0"/>
          </a:p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Сьогодні Україна не в повній мірі використовує свій потенціал. </a:t>
            </a:r>
          </a:p>
          <a:p>
            <a:pPr>
              <a:buFont typeface="Wingdings 2" pitchFamily="18" charset="2"/>
              <a:buNone/>
              <a:defRPr/>
            </a:pPr>
            <a:endParaRPr lang="uk-UA" dirty="0" smtClean="0"/>
          </a:p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Лише 10 % (2,7 млн. т. </a:t>
            </a:r>
            <a:r>
              <a:rPr lang="uk-UA" dirty="0" err="1" smtClean="0"/>
              <a:t>у.п</a:t>
            </a:r>
            <a:r>
              <a:rPr lang="uk-UA" dirty="0" smtClean="0"/>
              <a:t>.  на рік) від загального потенціалу біомаси іде на енергетичні потреби.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956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39185" y="238719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ПЕРЕВАГИ ВИКОРИСТАННЯ БІОМАСИ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9185" y="1729248"/>
            <a:ext cx="11713633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uk-UA" dirty="0" smtClean="0"/>
              <a:t>Стале використання вітчизняних біоенергетичних ресурсів дає змогу: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зменшити енергетичну залежність України,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поліпшити клімат,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використати місцеві ресурси,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зменшити безробіття,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збільшити податкові надходження, 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поліпшити </a:t>
            </a:r>
            <a:r>
              <a:rPr lang="uk-UA" dirty="0" err="1" smtClean="0"/>
              <a:t>торгівельно</a:t>
            </a:r>
            <a:r>
              <a:rPr lang="uk-UA" dirty="0" smtClean="0"/>
              <a:t>-платіжний баланс країни,</a:t>
            </a:r>
          </a:p>
          <a:p>
            <a:pPr marL="342900" indent="-342900">
              <a:buFontTx/>
              <a:buChar char="-"/>
              <a:defRPr/>
            </a:pPr>
            <a:r>
              <a:rPr lang="uk-UA" dirty="0" smtClean="0"/>
              <a:t>поліпшити якість надання послуг з тепло- та гарячого водопостачання.</a:t>
            </a:r>
            <a:endParaRPr lang="ru-RU" dirty="0" smtClean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6" y="2624505"/>
            <a:ext cx="3140406" cy="235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21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МАКРОЕКОНОМІЧНІ ПОКАЗНИКИ ВИКОРИСТАННЯ БІОМАСИ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239185" y="1592767"/>
            <a:ext cx="11713633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t">
              <a:buFont typeface="Wingdings 2" pitchFamily="18" charset="2"/>
              <a:buNone/>
              <a:defRPr/>
            </a:pPr>
            <a:r>
              <a:rPr lang="uk-UA" dirty="0" smtClean="0"/>
              <a:t>За розрахунками експертів якщо використати усі можливості біоенергетичних ресурсів, то це дасть можливість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створити нові підприємства,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впровадити нові технології та нові види бізнесу,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здійснити заміщення природного газу в обсязі 5 млрд. куб. м,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зробити 30 млрд грн економії витрат при виробництві послуг з тепло- та гарячого водопостачання,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отримати 17 млрд. грн доходів для </a:t>
            </a:r>
            <a:r>
              <a:rPr lang="uk-UA" dirty="0" err="1" smtClean="0"/>
              <a:t>агровиробників</a:t>
            </a:r>
            <a:r>
              <a:rPr lang="uk-UA" dirty="0" smtClean="0"/>
              <a:t>, </a:t>
            </a:r>
          </a:p>
          <a:p>
            <a:pPr marL="342900" indent="-342900" fontAlgn="t">
              <a:buFontTx/>
              <a:buChar char="-"/>
              <a:defRPr/>
            </a:pPr>
            <a:r>
              <a:rPr lang="uk-UA" dirty="0" smtClean="0"/>
              <a:t>забезпечити 100 тис. робочих місць. </a:t>
            </a:r>
            <a:endParaRPr lang="ru-RU" dirty="0" smtClean="0"/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83" y="4710865"/>
            <a:ext cx="2576806" cy="19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879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065" y="1392257"/>
            <a:ext cx="10972800" cy="504948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Річний </a:t>
            </a:r>
            <a:r>
              <a:rPr lang="uk-UA" sz="2800" dirty="0"/>
              <a:t>технічно-досяжний потенціал області з використання біомаси складає  478,8 тис. т., що еквівалентно 239,4 тис. </a:t>
            </a:r>
            <a:r>
              <a:rPr lang="uk-UA" sz="2800" dirty="0" err="1"/>
              <a:t>т.у.п</a:t>
            </a:r>
            <a:r>
              <a:rPr lang="uk-UA" sz="2800" dirty="0"/>
              <a:t>., у тому числі за рахунок використання с/г відходів – 160,8 тис. т та вирощування енергетичних рослин – 318 тис. т на землях, площа яких складає 31,8 тис. га.   </a:t>
            </a:r>
            <a:endParaRPr lang="uk-UA" sz="2800" dirty="0" smtClean="0"/>
          </a:p>
          <a:p>
            <a:endParaRPr lang="ru-RU" sz="2800" dirty="0"/>
          </a:p>
          <a:p>
            <a:r>
              <a:rPr lang="uk-UA" sz="2800" dirty="0"/>
              <a:t>В </a:t>
            </a:r>
            <a:r>
              <a:rPr lang="uk-UA" sz="2800" dirty="0" smtClean="0"/>
              <a:t>Запропоновано модернізацію </a:t>
            </a:r>
            <a:r>
              <a:rPr lang="uk-UA" sz="2800" dirty="0"/>
              <a:t>об’єктів житлово-комунального господарства, яка в подальшому дозволить  використовувати на таких об’єктах 31,1 тис. т біомаси в рік. </a:t>
            </a:r>
            <a:endParaRPr lang="uk-UA" sz="2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ПОТЕНЦІАЛ БІОМАСИ В </a:t>
            </a: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ЧЕРКАСЬКІЙ ОБЛАСТІ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ПОТЕНЦІАЛ БІОМАСИ В </a:t>
            </a: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ЧЕРКАСЬКІЙ ОБЛАСТІ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837629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90148"/>
              </p:ext>
            </p:extLst>
          </p:nvPr>
        </p:nvGraphicFramePr>
        <p:xfrm>
          <a:off x="0" y="1214648"/>
          <a:ext cx="12191999" cy="5643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268"/>
                <a:gridCol w="1141202"/>
                <a:gridCol w="1038815"/>
                <a:gridCol w="1038815"/>
                <a:gridCol w="815639"/>
                <a:gridCol w="1142354"/>
                <a:gridCol w="1142354"/>
                <a:gridCol w="977844"/>
                <a:gridCol w="1142354"/>
                <a:gridCol w="1142354"/>
              </a:tblGrid>
              <a:tr h="189445">
                <a:tc row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тому числі: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тому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деградовані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малопродуктивні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тому числі: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тому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Приватної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ної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Драбівський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Жашківський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Звенигородський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Золотоніський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Кам"янський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333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Катеринопільський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333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К-Шевченківський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Лисянський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Маньківський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Монастирищ.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Смілянський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Тальнівський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Уманський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Христинівський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Чигиринський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Чорнобаївський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Шполянський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  <a:tr h="195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0702" marR="5070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1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065" y="1392257"/>
            <a:ext cx="10972800" cy="5172316"/>
          </a:xfrm>
        </p:spPr>
        <p:txBody>
          <a:bodyPr>
            <a:normAutofit/>
          </a:bodyPr>
          <a:lstStyle/>
          <a:p>
            <a:r>
              <a:rPr lang="uk-UA" sz="2800" dirty="0"/>
              <a:t>Ефект від реалізації Регіональної програми буде у вигляді зменшення викидів СО</a:t>
            </a:r>
            <a:r>
              <a:rPr lang="uk-UA" sz="2800" baseline="-25000" dirty="0"/>
              <a:t>2,</a:t>
            </a:r>
            <a:r>
              <a:rPr lang="uk-UA" sz="2800" dirty="0"/>
              <a:t> яке складатиме 30,4 тис. т у рік</a:t>
            </a:r>
            <a:r>
              <a:rPr lang="uk-UA" sz="2800" dirty="0" smtClean="0"/>
              <a:t>.</a:t>
            </a:r>
          </a:p>
          <a:p>
            <a:endParaRPr lang="ru-RU" sz="2800" dirty="0"/>
          </a:p>
          <a:p>
            <a:r>
              <a:rPr lang="uk-UA" sz="2800" dirty="0"/>
              <a:t>Необхідно 944 млн. грн. на фінансування проектів з впровадження біоенергетичних технологій, у тому числі 408 млн. грн. на потреби АПК та 534 млн. грн. на потреби модернізації об’єктів житлово-комунального господарства. </a:t>
            </a:r>
            <a:endParaRPr lang="ru-RU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184" y="306958"/>
            <a:ext cx="11952816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cs typeface="Arial" charset="0"/>
              </a:rPr>
              <a:t>БІОЕНЕРГЕТИЧНІ ЦІЛІ </a:t>
            </a:r>
            <a:r>
              <a:rPr lang="uk-UA" sz="2400" b="1" dirty="0" smtClean="0">
                <a:solidFill>
                  <a:schemeClr val="tx1"/>
                </a:solidFill>
                <a:cs typeface="Arial" charset="0"/>
              </a:rPr>
              <a:t>В </a:t>
            </a:r>
            <a:r>
              <a:rPr lang="uk-UA" sz="2400" b="1" dirty="0">
                <a:solidFill>
                  <a:schemeClr val="tx1"/>
                </a:solidFill>
                <a:cs typeface="Arial" charset="0"/>
              </a:rPr>
              <a:t>ЧЕРКАСЬКІЙ ОБЛАСТІ</a:t>
            </a:r>
            <a:endParaRPr lang="uk-UA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028701"/>
            <a:ext cx="12192000" cy="47625"/>
          </a:xfrm>
          <a:prstGeom prst="rect">
            <a:avLst/>
          </a:prstGeom>
          <a:solidFill>
            <a:srgbClr val="2E5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ru-RU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63503"/>
            <a:ext cx="10975496" cy="4895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1600846"/>
            <a:ext cx="3738575" cy="2470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59" y="1600846"/>
            <a:ext cx="3400958" cy="510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4162687"/>
            <a:ext cx="3809395" cy="253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1600628"/>
            <a:ext cx="3809395" cy="2539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4157285"/>
            <a:ext cx="3758064" cy="2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2178" y="1204782"/>
            <a:ext cx="7364628" cy="1896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Проект ПРООН/ГЕФ</a:t>
            </a:r>
            <a:endParaRPr lang="ru-RU" b="1" dirty="0" smtClean="0"/>
          </a:p>
          <a:p>
            <a:pPr marL="0" indent="0" algn="ctr">
              <a:buNone/>
            </a:pPr>
            <a:r>
              <a:rPr lang="uk-UA" b="1" dirty="0" smtClean="0"/>
              <a:t>«Розвиток та комерціалізація біоенергетичних технологій в муніципальному секторі в Україні»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9503" y="4065372"/>
            <a:ext cx="7364627" cy="8031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Дякую за увагу!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3" y="1341405"/>
            <a:ext cx="1394955" cy="147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040" y="1204782"/>
            <a:ext cx="1052863" cy="189676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152611" y="3350264"/>
            <a:ext cx="7364628" cy="4974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u="sng" dirty="0" smtClean="0"/>
              <a:t>apignat@ukr.net</a:t>
            </a:r>
            <a:r>
              <a:rPr lang="uk-UA" dirty="0" smtClean="0"/>
              <a:t>, </a:t>
            </a:r>
            <a:r>
              <a:rPr lang="en-AU" dirty="0"/>
              <a:t>http://bioenergy.in.ua</a:t>
            </a:r>
          </a:p>
        </p:txBody>
      </p:sp>
    </p:spTree>
    <p:extLst>
      <p:ext uri="{BB962C8B-B14F-4D97-AF65-F5344CB8AC3E}">
        <p14:creationId xmlns:p14="http://schemas.microsoft.com/office/powerpoint/2010/main" val="12622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562</Words>
  <Application>Microsoft Office PowerPoint</Application>
  <PresentationFormat>Произвольный</PresentationFormat>
  <Paragraphs>279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Presentation on brainstorming</vt:lpstr>
      <vt:lpstr>Перспективи розвитку біоенергетики в Черкаській області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2014-10-12T22:02:06Z</dcterms:created>
  <dcterms:modified xsi:type="dcterms:W3CDTF">2017-06-14T12:23:33Z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