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2"/>
  </p:sldMasterIdLst>
  <p:notesMasterIdLst>
    <p:notesMasterId r:id="rId11"/>
  </p:notesMasterIdLst>
  <p:handoutMasterIdLst>
    <p:handoutMasterId r:id="rId12"/>
  </p:handoutMasterIdLst>
  <p:sldIdLst>
    <p:sldId id="272" r:id="rId3"/>
    <p:sldId id="310" r:id="rId4"/>
    <p:sldId id="311" r:id="rId5"/>
    <p:sldId id="312" r:id="rId6"/>
    <p:sldId id="287" r:id="rId7"/>
    <p:sldId id="314" r:id="rId8"/>
    <p:sldId id="301" r:id="rId9"/>
    <p:sldId id="289" r:id="rId10"/>
  </p:sldIdLst>
  <p:sldSz cx="12192000" cy="6858000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00"/>
    <a:srgbClr val="33CC33"/>
    <a:srgbClr val="005800"/>
    <a:srgbClr val="FFC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82" autoAdjust="0"/>
    <p:restoredTop sz="94660"/>
  </p:normalViewPr>
  <p:slideViewPr>
    <p:cSldViewPr snapToGrid="0">
      <p:cViewPr varScale="1">
        <p:scale>
          <a:sx n="70" d="100"/>
          <a:sy n="70" d="100"/>
        </p:scale>
        <p:origin x="-53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890665" cy="495221"/>
          </a:xfrm>
          <a:prstGeom prst="rect">
            <a:avLst/>
          </a:prstGeom>
        </p:spPr>
        <p:txBody>
          <a:bodyPr vert="horz" lIns="90425" tIns="45213" rIns="90425" bIns="452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6866" y="3"/>
            <a:ext cx="2890665" cy="495221"/>
          </a:xfrm>
          <a:prstGeom prst="rect">
            <a:avLst/>
          </a:prstGeom>
        </p:spPr>
        <p:txBody>
          <a:bodyPr vert="horz" lIns="90425" tIns="45213" rIns="90425" bIns="45213" rtlCol="0"/>
          <a:lstStyle>
            <a:lvl1pPr algn="r">
              <a:defRPr sz="1200"/>
            </a:lvl1pPr>
          </a:lstStyle>
          <a:p>
            <a:fld id="{D620BA5F-C151-460D-A7B2-0D1308A019D4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444"/>
            <a:ext cx="2890665" cy="495221"/>
          </a:xfrm>
          <a:prstGeom prst="rect">
            <a:avLst/>
          </a:prstGeom>
        </p:spPr>
        <p:txBody>
          <a:bodyPr vert="horz" lIns="90425" tIns="45213" rIns="90425" bIns="452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6866" y="9377444"/>
            <a:ext cx="2890665" cy="495221"/>
          </a:xfrm>
          <a:prstGeom prst="rect">
            <a:avLst/>
          </a:prstGeom>
        </p:spPr>
        <p:txBody>
          <a:bodyPr vert="horz" lIns="90425" tIns="45213" rIns="90425" bIns="45213" rtlCol="0" anchor="b"/>
          <a:lstStyle>
            <a:lvl1pPr algn="r">
              <a:defRPr sz="1200"/>
            </a:lvl1pPr>
          </a:lstStyle>
          <a:p>
            <a:fld id="{FCB7388A-2F92-4CBD-8024-98CCC47FA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14628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5"/>
            <a:ext cx="2889938" cy="495347"/>
          </a:xfrm>
          <a:prstGeom prst="rect">
            <a:avLst/>
          </a:prstGeom>
        </p:spPr>
        <p:txBody>
          <a:bodyPr vert="horz" lIns="90425" tIns="45213" rIns="90425" bIns="452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11" y="5"/>
            <a:ext cx="2889938" cy="495347"/>
          </a:xfrm>
          <a:prstGeom prst="rect">
            <a:avLst/>
          </a:prstGeom>
        </p:spPr>
        <p:txBody>
          <a:bodyPr vert="horz" lIns="90425" tIns="45213" rIns="90425" bIns="45213" rtlCol="0"/>
          <a:lstStyle>
            <a:lvl1pPr algn="r">
              <a:defRPr sz="1200"/>
            </a:lvl1pPr>
          </a:lstStyle>
          <a:p>
            <a:fld id="{71BD4573-58E7-4156-A133-2731F5F8D1A6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1233488"/>
            <a:ext cx="5926138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25" tIns="45213" rIns="90425" bIns="4521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10" y="4751223"/>
            <a:ext cx="5335270" cy="3887361"/>
          </a:xfrm>
          <a:prstGeom prst="rect">
            <a:avLst/>
          </a:prstGeom>
        </p:spPr>
        <p:txBody>
          <a:bodyPr vert="horz" lIns="90425" tIns="45213" rIns="90425" bIns="4521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377320"/>
            <a:ext cx="2889938" cy="495347"/>
          </a:xfrm>
          <a:prstGeom prst="rect">
            <a:avLst/>
          </a:prstGeom>
        </p:spPr>
        <p:txBody>
          <a:bodyPr vert="horz" lIns="90425" tIns="45213" rIns="90425" bIns="452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11" y="9377320"/>
            <a:ext cx="2889938" cy="495347"/>
          </a:xfrm>
          <a:prstGeom prst="rect">
            <a:avLst/>
          </a:prstGeom>
        </p:spPr>
        <p:txBody>
          <a:bodyPr vert="horz" lIns="90425" tIns="45213" rIns="90425" bIns="45213" rtlCol="0" anchor="b"/>
          <a:lstStyle>
            <a:lvl1pPr algn="r">
              <a:defRPr sz="1200"/>
            </a:lvl1pPr>
          </a:lstStyle>
          <a:p>
            <a:fld id="{893B0CF2-7F87-4E02-A248-870047730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33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10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10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4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312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1D30-C0A0-4124-A783-34D9F15FA0FE}" type="datetime1">
              <a:rPr lang="en-US" smtClean="0"/>
              <a:t>8/6/2017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Rectangle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8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5871-AB0F-4B3D-8861-97E78CB7B47E}" type="datetime1">
              <a:rPr lang="en-US" smtClean="0"/>
              <a:t>8/6/2017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777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18406-4C3F-4F3E-80BD-A22568EA37EB}" type="datetime1">
              <a:rPr lang="en-US" smtClean="0"/>
              <a:t>8/6/2017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697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8077-7188-48C5-8679-2287FAC952E9}" type="datetime1">
              <a:rPr lang="en-US" smtClean="0"/>
              <a:t>8/6/2017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816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B740-6776-4EE9-99FD-96D592FA5A23}" type="datetime1">
              <a:rPr lang="en-US" smtClean="0"/>
              <a:t>8/6/2017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31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BD99-6FFD-46C5-B5E2-43A34BDA2566}" type="datetime1">
              <a:rPr lang="en-US" smtClean="0"/>
              <a:t>8/6/2017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90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678E-214C-4CF8-97C7-95015FB02960}" type="datetime1">
              <a:rPr lang="en-US" smtClean="0"/>
              <a:t>8/6/2017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501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60E0-FA77-4473-A859-74127B089143}" type="datetime1">
              <a:rPr lang="en-US" smtClean="0"/>
              <a:t>8/6/2017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718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D7B8-9F07-4899-827D-5F3CFDDEB574}" type="datetime1">
              <a:rPr lang="en-US" smtClean="0"/>
              <a:t>8/6/2017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7C5C-1CD1-417D-A89C-14747F5222C7}" type="datetime1">
              <a:rPr lang="en-US" smtClean="0"/>
              <a:t>8/6/2017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919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EFBB-CFA1-4AA8-9123-F0B52DBD84FE}" type="datetime1">
              <a:rPr lang="en-US" smtClean="0"/>
              <a:t>8/6/2017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196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Rectangle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</p:grpSp>
        </p:grpSp>
      </p:grp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1146459-E3C3-4969-9224-5ED50B492D17}" type="datetime1">
              <a:rPr lang="en-US" smtClean="0"/>
              <a:t>8/6/2017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942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764695" y="4805308"/>
            <a:ext cx="5757361" cy="1320364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  <a:buClrTx/>
              <a:buSzTx/>
            </a:pPr>
            <a:r>
              <a:rPr lang="uk-UA" altLang="ru-RU" sz="1600" dirty="0">
                <a:cs typeface="Times New Roman" pitchFamily="18" charset="0"/>
              </a:rPr>
              <a:t>Доповідач: </a:t>
            </a:r>
            <a:r>
              <a:rPr lang="ru-RU" altLang="ru-RU" sz="1600" b="1" dirty="0" err="1">
                <a:cs typeface="Times New Roman" pitchFamily="18" charset="0"/>
              </a:rPr>
              <a:t>Ігнатенко</a:t>
            </a:r>
            <a:r>
              <a:rPr lang="ru-RU" altLang="ru-RU" sz="1600" b="1" dirty="0">
                <a:cs typeface="Times New Roman" pitchFamily="18" charset="0"/>
              </a:rPr>
              <a:t> </a:t>
            </a:r>
            <a:r>
              <a:rPr lang="ru-RU" altLang="ru-RU" sz="1600" b="1" dirty="0" err="1">
                <a:cs typeface="Times New Roman" pitchFamily="18" charset="0"/>
              </a:rPr>
              <a:t>Олександр</a:t>
            </a:r>
            <a:r>
              <a:rPr lang="ru-RU" altLang="ru-RU" sz="1600" b="1" dirty="0">
                <a:cs typeface="Times New Roman" pitchFamily="18" charset="0"/>
              </a:rPr>
              <a:t> Павлович</a:t>
            </a:r>
            <a:endParaRPr lang="en-US" altLang="ru-RU" sz="1600" b="1" dirty="0">
              <a:cs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</a:pPr>
            <a:r>
              <a:rPr lang="ru-RU" altLang="ru-RU" sz="1600" dirty="0" smtClean="0">
                <a:cs typeface="Times New Roman" pitchFamily="18" charset="0"/>
              </a:rPr>
              <a:t>Доктор наук з державного </a:t>
            </a:r>
            <a:r>
              <a:rPr lang="ru-RU" altLang="ru-RU" sz="1600" dirty="0" err="1" smtClean="0">
                <a:cs typeface="Times New Roman" pitchFamily="18" charset="0"/>
              </a:rPr>
              <a:t>управління</a:t>
            </a:r>
            <a:r>
              <a:rPr lang="ru-RU" altLang="ru-RU" sz="1600" dirty="0" smtClean="0">
                <a:cs typeface="Times New Roman" pitchFamily="18" charset="0"/>
              </a:rPr>
              <a:t>, </a:t>
            </a:r>
            <a:r>
              <a:rPr lang="ru-RU" altLang="ru-RU" sz="1600" dirty="0" err="1" smtClean="0">
                <a:cs typeface="Times New Roman" pitchFamily="18" charset="0"/>
              </a:rPr>
              <a:t>к.е.н</a:t>
            </a:r>
            <a:r>
              <a:rPr lang="ru-RU" altLang="ru-RU" sz="1600" dirty="0">
                <a:cs typeface="Times New Roman" pitchFamily="18" charset="0"/>
              </a:rPr>
              <a:t>., </a:t>
            </a:r>
            <a:endParaRPr lang="ru-RU" altLang="ru-RU" sz="1600" dirty="0" smtClean="0">
              <a:cs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</a:pPr>
            <a:r>
              <a:rPr lang="uk-UA" altLang="ru-RU" sz="1600" dirty="0" smtClean="0">
                <a:cs typeface="Times New Roman" pitchFamily="18" charset="0"/>
              </a:rPr>
              <a:t>Головний </a:t>
            </a:r>
            <a:r>
              <a:rPr lang="uk-UA" altLang="ru-RU" sz="1600" dirty="0">
                <a:cs typeface="Times New Roman" pitchFamily="18" charset="0"/>
              </a:rPr>
              <a:t>консультант </a:t>
            </a:r>
            <a:r>
              <a:rPr lang="ru-RU" altLang="ru-RU" sz="1600" dirty="0"/>
              <a:t>проекту ПРООН "</a:t>
            </a:r>
            <a:r>
              <a:rPr lang="ru-RU" altLang="ru-RU" sz="1600" dirty="0" err="1"/>
              <a:t>Розвиток</a:t>
            </a:r>
            <a:r>
              <a:rPr lang="ru-RU" altLang="ru-RU" sz="1600" dirty="0"/>
              <a:t> та </a:t>
            </a:r>
            <a:r>
              <a:rPr lang="ru-RU" altLang="ru-RU" sz="1600" dirty="0" err="1"/>
              <a:t>комерціалізація</a:t>
            </a:r>
            <a:r>
              <a:rPr lang="ru-RU" altLang="ru-RU" sz="1600" dirty="0"/>
              <a:t> </a:t>
            </a:r>
            <a:r>
              <a:rPr lang="ru-RU" altLang="ru-RU" sz="1600" dirty="0" err="1"/>
              <a:t>біоенергетичних</a:t>
            </a:r>
            <a:r>
              <a:rPr lang="ru-RU" altLang="ru-RU" sz="1600" dirty="0"/>
              <a:t> </a:t>
            </a:r>
            <a:r>
              <a:rPr lang="ru-RU" altLang="ru-RU" sz="1600" dirty="0" err="1"/>
              <a:t>технологій</a:t>
            </a:r>
            <a:r>
              <a:rPr lang="ru-RU" altLang="ru-RU" sz="1600" dirty="0"/>
              <a:t> у </a:t>
            </a:r>
            <a:r>
              <a:rPr lang="ru-RU" altLang="ru-RU" sz="1600" dirty="0" err="1"/>
              <a:t>муніципальному</a:t>
            </a:r>
            <a:r>
              <a:rPr lang="ru-RU" altLang="ru-RU" sz="1600" dirty="0"/>
              <a:t> </a:t>
            </a:r>
            <a:r>
              <a:rPr lang="ru-RU" altLang="ru-RU" sz="1600" dirty="0" err="1"/>
              <a:t>секторі</a:t>
            </a:r>
            <a:r>
              <a:rPr lang="ru-RU" altLang="ru-RU" sz="1600" dirty="0"/>
              <a:t> в </a:t>
            </a:r>
            <a:r>
              <a:rPr lang="ru-RU" altLang="ru-RU" sz="1600" dirty="0" err="1"/>
              <a:t>Україні</a:t>
            </a:r>
            <a:r>
              <a:rPr lang="ru-RU" altLang="ru-RU" sz="1600" dirty="0"/>
              <a:t>"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99303" y="1234937"/>
            <a:ext cx="9812839" cy="1856221"/>
          </a:xfrm>
        </p:spPr>
        <p:txBody>
          <a:bodyPr>
            <a:normAutofit/>
          </a:bodyPr>
          <a:lstStyle/>
          <a:p>
            <a:pPr algn="ctr"/>
            <a:r>
              <a:rPr lang="uk-UA" sz="3600" i="1" dirty="0"/>
              <a:t>Перспективи розвитку біоенергетики в </a:t>
            </a:r>
            <a:r>
              <a:rPr lang="uk-UA" sz="3600" i="1" dirty="0" smtClean="0"/>
              <a:t>Житомирській області</a:t>
            </a: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GEF-notag-lowres_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143" y="3260270"/>
            <a:ext cx="1326655" cy="1545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viktoriia.serbin\AppData\Local\Microsoft\Windows\Temporary Internet Files\Content.Outlook\NBE0BHTU\UNDP_UA_Logo_E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6103" y="683437"/>
            <a:ext cx="1192695" cy="21203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96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4"/>
          <p:cNvSpPr/>
          <p:nvPr/>
        </p:nvSpPr>
        <p:spPr>
          <a:xfrm>
            <a:off x="239184" y="129537"/>
            <a:ext cx="11952816" cy="574675"/>
          </a:xfrm>
          <a:prstGeom prst="rect">
            <a:avLst/>
          </a:prstGeom>
          <a:noFill/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0960" tIns="60960" rIns="60960" bIns="60960" anchor="ctr"/>
          <a:lstStyle/>
          <a:p>
            <a:pPr algn="ctr" defTabSz="711200">
              <a:lnSpc>
                <a:spcPct val="90000"/>
              </a:lnSpc>
              <a:defRPr/>
            </a:pPr>
            <a:r>
              <a:rPr lang="uk-UA" sz="2400" b="1" dirty="0">
                <a:solidFill>
                  <a:schemeClr val="tx1"/>
                </a:solidFill>
                <a:cs typeface="Arial" charset="0"/>
              </a:rPr>
              <a:t>ПОТЕНЦІАЛ </a:t>
            </a:r>
            <a:r>
              <a:rPr lang="uk-UA" sz="2400" b="1" dirty="0" smtClean="0">
                <a:solidFill>
                  <a:schemeClr val="tx1"/>
                </a:solidFill>
                <a:cs typeface="Arial" charset="0"/>
              </a:rPr>
              <a:t>БІОМАСИ В УКРАЇНІ</a:t>
            </a:r>
            <a:endParaRPr lang="uk-UA" sz="2400" b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075" name="Прямоугольник 5"/>
          <p:cNvSpPr>
            <a:spLocks noChangeArrowheads="1"/>
          </p:cNvSpPr>
          <p:nvPr/>
        </p:nvSpPr>
        <p:spPr bwMode="auto">
          <a:xfrm>
            <a:off x="0" y="1028701"/>
            <a:ext cx="12192000" cy="47625"/>
          </a:xfrm>
          <a:prstGeom prst="rect">
            <a:avLst/>
          </a:prstGeom>
          <a:solidFill>
            <a:srgbClr val="2E51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uk-UA" altLang="ru-RU" sz="120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pic>
        <p:nvPicPr>
          <p:cNvPr id="22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5" r="3496"/>
          <a:stretch>
            <a:fillRect/>
          </a:stretch>
        </p:blipFill>
        <p:spPr bwMode="auto">
          <a:xfrm>
            <a:off x="9720793" y="2946850"/>
            <a:ext cx="2232025" cy="145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Прямоугольник 1"/>
          <p:cNvSpPr>
            <a:spLocks noChangeArrowheads="1"/>
          </p:cNvSpPr>
          <p:nvPr/>
        </p:nvSpPr>
        <p:spPr bwMode="auto">
          <a:xfrm>
            <a:off x="239185" y="1688303"/>
            <a:ext cx="11713633" cy="448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ingdings 2" pitchFamily="18" charset="2"/>
              <a:buNone/>
              <a:defRPr/>
            </a:pPr>
            <a:r>
              <a:rPr lang="uk-UA" dirty="0" smtClean="0"/>
              <a:t>За розрахунками експертів потенціал біомаси, яким Україна володіє для виробництва енергії, складає близько 27 млн. т </a:t>
            </a:r>
            <a:r>
              <a:rPr lang="uk-UA" dirty="0" err="1" smtClean="0"/>
              <a:t>у.п</a:t>
            </a:r>
            <a:r>
              <a:rPr lang="uk-UA" dirty="0" smtClean="0"/>
              <a:t>. на рік, з яких:</a:t>
            </a:r>
          </a:p>
          <a:p>
            <a:pPr marL="285750" indent="-285750">
              <a:buFontTx/>
              <a:buChar char="-"/>
              <a:defRPr/>
            </a:pPr>
            <a:r>
              <a:rPr lang="uk-UA" dirty="0" smtClean="0"/>
              <a:t>12,2 млн. т. </a:t>
            </a:r>
            <a:r>
              <a:rPr lang="uk-UA" dirty="0" err="1" smtClean="0"/>
              <a:t>у.п</a:t>
            </a:r>
            <a:r>
              <a:rPr lang="uk-UA" dirty="0" smtClean="0"/>
              <a:t>. на рік - це відходи сільського господарства та </a:t>
            </a:r>
          </a:p>
          <a:p>
            <a:pPr marL="285750" indent="-285750">
              <a:buFontTx/>
              <a:buChar char="-"/>
              <a:defRPr/>
            </a:pPr>
            <a:r>
              <a:rPr lang="uk-UA" dirty="0" smtClean="0"/>
              <a:t>10 млн. т. </a:t>
            </a:r>
            <a:r>
              <a:rPr lang="uk-UA" dirty="0" err="1" smtClean="0"/>
              <a:t>у.п</a:t>
            </a:r>
            <a:r>
              <a:rPr lang="uk-UA" dirty="0" smtClean="0"/>
              <a:t>. на рік – енергетичних культур. </a:t>
            </a:r>
          </a:p>
          <a:p>
            <a:pPr marL="285750" indent="-285750">
              <a:buFontTx/>
              <a:buChar char="-"/>
              <a:defRPr/>
            </a:pPr>
            <a:endParaRPr lang="uk-UA" dirty="0" smtClean="0"/>
          </a:p>
          <a:p>
            <a:pPr>
              <a:buFont typeface="Wingdings 2" pitchFamily="18" charset="2"/>
              <a:buNone/>
              <a:defRPr/>
            </a:pPr>
            <a:r>
              <a:rPr lang="uk-UA" dirty="0" smtClean="0"/>
              <a:t>Сьогодні Україна не в повній мірі використовує свій потенціал. </a:t>
            </a:r>
          </a:p>
          <a:p>
            <a:pPr>
              <a:buFont typeface="Wingdings 2" pitchFamily="18" charset="2"/>
              <a:buNone/>
              <a:defRPr/>
            </a:pPr>
            <a:endParaRPr lang="uk-UA" dirty="0" smtClean="0"/>
          </a:p>
          <a:p>
            <a:pPr>
              <a:buFont typeface="Wingdings 2" pitchFamily="18" charset="2"/>
              <a:buNone/>
              <a:defRPr/>
            </a:pPr>
            <a:r>
              <a:rPr lang="uk-UA" dirty="0" smtClean="0"/>
              <a:t>Лише 10 % (2,7 млн. т. </a:t>
            </a:r>
            <a:r>
              <a:rPr lang="uk-UA" dirty="0" err="1" smtClean="0"/>
              <a:t>у.п</a:t>
            </a:r>
            <a:r>
              <a:rPr lang="uk-UA" dirty="0" smtClean="0"/>
              <a:t>.  на рік) від загального потенціалу біомаси іде на енергетичні потреби.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5395684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4"/>
          <p:cNvSpPr/>
          <p:nvPr/>
        </p:nvSpPr>
        <p:spPr>
          <a:xfrm>
            <a:off x="239185" y="238719"/>
            <a:ext cx="11952816" cy="574675"/>
          </a:xfrm>
          <a:prstGeom prst="rect">
            <a:avLst/>
          </a:prstGeom>
          <a:noFill/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0960" tIns="60960" rIns="60960" bIns="60960" anchor="ctr"/>
          <a:lstStyle/>
          <a:p>
            <a:pPr algn="ctr" defTabSz="711200">
              <a:lnSpc>
                <a:spcPct val="90000"/>
              </a:lnSpc>
              <a:defRPr/>
            </a:pPr>
            <a:r>
              <a:rPr lang="uk-UA" sz="2400" b="1" dirty="0" smtClean="0">
                <a:solidFill>
                  <a:schemeClr val="tx1"/>
                </a:solidFill>
                <a:cs typeface="Arial" charset="0"/>
              </a:rPr>
              <a:t>ПЕРЕВАГИ ВИКОРИСТАННЯ БІОМАСИ</a:t>
            </a:r>
            <a:endParaRPr lang="uk-UA" sz="2400" b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099" name="Прямоугольник 5"/>
          <p:cNvSpPr>
            <a:spLocks noChangeArrowheads="1"/>
          </p:cNvSpPr>
          <p:nvPr/>
        </p:nvSpPr>
        <p:spPr bwMode="auto">
          <a:xfrm>
            <a:off x="0" y="1028701"/>
            <a:ext cx="12192000" cy="47625"/>
          </a:xfrm>
          <a:prstGeom prst="rect">
            <a:avLst/>
          </a:prstGeom>
          <a:solidFill>
            <a:srgbClr val="2E51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uk-UA" altLang="ru-RU" sz="120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sp>
        <p:nvSpPr>
          <p:cNvPr id="3076" name="Прямоугольник 1"/>
          <p:cNvSpPr>
            <a:spLocks noChangeArrowheads="1"/>
          </p:cNvSpPr>
          <p:nvPr/>
        </p:nvSpPr>
        <p:spPr bwMode="auto">
          <a:xfrm>
            <a:off x="239185" y="1729248"/>
            <a:ext cx="11713633" cy="4142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ingdings 2" pitchFamily="18" charset="2"/>
              <a:buNone/>
              <a:defRPr/>
            </a:pPr>
            <a:r>
              <a:rPr lang="uk-UA" dirty="0" smtClean="0"/>
              <a:t>Стале використання вітчизняних біоенергетичних ресурсів дає змогу: </a:t>
            </a:r>
          </a:p>
          <a:p>
            <a:pPr marL="342900" indent="-342900">
              <a:buFontTx/>
              <a:buChar char="-"/>
              <a:defRPr/>
            </a:pPr>
            <a:r>
              <a:rPr lang="uk-UA" dirty="0" smtClean="0"/>
              <a:t>зменшити енергетичну залежність України, </a:t>
            </a:r>
          </a:p>
          <a:p>
            <a:pPr marL="342900" indent="-342900">
              <a:buFontTx/>
              <a:buChar char="-"/>
              <a:defRPr/>
            </a:pPr>
            <a:r>
              <a:rPr lang="uk-UA" dirty="0" smtClean="0"/>
              <a:t>поліпшити клімат, </a:t>
            </a:r>
          </a:p>
          <a:p>
            <a:pPr marL="342900" indent="-342900">
              <a:buFontTx/>
              <a:buChar char="-"/>
              <a:defRPr/>
            </a:pPr>
            <a:r>
              <a:rPr lang="uk-UA" dirty="0" smtClean="0"/>
              <a:t>використати місцеві ресурси, </a:t>
            </a:r>
          </a:p>
          <a:p>
            <a:pPr marL="342900" indent="-342900">
              <a:buFontTx/>
              <a:buChar char="-"/>
              <a:defRPr/>
            </a:pPr>
            <a:r>
              <a:rPr lang="uk-UA" dirty="0" smtClean="0"/>
              <a:t>зменшити безробіття, </a:t>
            </a:r>
          </a:p>
          <a:p>
            <a:pPr marL="342900" indent="-342900">
              <a:buFontTx/>
              <a:buChar char="-"/>
              <a:defRPr/>
            </a:pPr>
            <a:r>
              <a:rPr lang="uk-UA" dirty="0" smtClean="0"/>
              <a:t>збільшити податкові надходження, </a:t>
            </a:r>
          </a:p>
          <a:p>
            <a:pPr marL="342900" indent="-342900">
              <a:buFontTx/>
              <a:buChar char="-"/>
              <a:defRPr/>
            </a:pPr>
            <a:r>
              <a:rPr lang="uk-UA" dirty="0" smtClean="0"/>
              <a:t>поліпшити </a:t>
            </a:r>
            <a:r>
              <a:rPr lang="uk-UA" dirty="0" err="1" smtClean="0"/>
              <a:t>торгівельно</a:t>
            </a:r>
            <a:r>
              <a:rPr lang="uk-UA" dirty="0" smtClean="0"/>
              <a:t>-платіжний баланс країни,</a:t>
            </a:r>
          </a:p>
          <a:p>
            <a:pPr marL="342900" indent="-342900">
              <a:buFontTx/>
              <a:buChar char="-"/>
              <a:defRPr/>
            </a:pPr>
            <a:r>
              <a:rPr lang="uk-UA" dirty="0" smtClean="0"/>
              <a:t>поліпшити якість надання послуг з тепло- та гарячого водопостачання.</a:t>
            </a:r>
            <a:endParaRPr lang="ru-RU" dirty="0" smtClean="0"/>
          </a:p>
        </p:txBody>
      </p:sp>
      <p:pic>
        <p:nvPicPr>
          <p:cNvPr id="5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976" y="2624505"/>
            <a:ext cx="3140406" cy="2352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6212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4"/>
          <p:cNvSpPr/>
          <p:nvPr/>
        </p:nvSpPr>
        <p:spPr>
          <a:xfrm>
            <a:off x="239184" y="306958"/>
            <a:ext cx="11952816" cy="574675"/>
          </a:xfrm>
          <a:prstGeom prst="rect">
            <a:avLst/>
          </a:prstGeom>
          <a:noFill/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0960" tIns="60960" rIns="60960" bIns="60960" anchor="ctr"/>
          <a:lstStyle/>
          <a:p>
            <a:pPr algn="ctr" defTabSz="711200">
              <a:lnSpc>
                <a:spcPct val="90000"/>
              </a:lnSpc>
              <a:defRPr/>
            </a:pPr>
            <a:r>
              <a:rPr lang="uk-UA" sz="2400" b="1" dirty="0" smtClean="0">
                <a:solidFill>
                  <a:schemeClr val="tx1"/>
                </a:solidFill>
                <a:cs typeface="Arial" charset="0"/>
              </a:rPr>
              <a:t>МАКРОЕКОНОМІЧНІ ПОКАЗНИКИ ВИКОРИСТАННЯ БІОМАСИ</a:t>
            </a:r>
            <a:endParaRPr lang="uk-UA" sz="2400" b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5123" name="Прямоугольник 5"/>
          <p:cNvSpPr>
            <a:spLocks noChangeArrowheads="1"/>
          </p:cNvSpPr>
          <p:nvPr/>
        </p:nvSpPr>
        <p:spPr bwMode="auto">
          <a:xfrm>
            <a:off x="0" y="1028701"/>
            <a:ext cx="12192000" cy="47625"/>
          </a:xfrm>
          <a:prstGeom prst="rect">
            <a:avLst/>
          </a:prstGeom>
          <a:solidFill>
            <a:srgbClr val="2E51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uk-UA" altLang="ru-RU" sz="120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sp>
        <p:nvSpPr>
          <p:cNvPr id="3076" name="Прямоугольник 1"/>
          <p:cNvSpPr>
            <a:spLocks noChangeArrowheads="1"/>
          </p:cNvSpPr>
          <p:nvPr/>
        </p:nvSpPr>
        <p:spPr bwMode="auto">
          <a:xfrm>
            <a:off x="239185" y="1592767"/>
            <a:ext cx="11713633" cy="448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t">
              <a:buFont typeface="Wingdings 2" pitchFamily="18" charset="2"/>
              <a:buNone/>
              <a:defRPr/>
            </a:pPr>
            <a:r>
              <a:rPr lang="uk-UA" dirty="0" smtClean="0"/>
              <a:t>За розрахунками експертів якщо використати усі можливості біоенергетичних ресурсів, то це дасть можливість</a:t>
            </a:r>
          </a:p>
          <a:p>
            <a:pPr marL="342900" indent="-342900" fontAlgn="t">
              <a:buFontTx/>
              <a:buChar char="-"/>
              <a:defRPr/>
            </a:pPr>
            <a:r>
              <a:rPr lang="uk-UA" dirty="0" smtClean="0"/>
              <a:t>створити нові підприємства, </a:t>
            </a:r>
          </a:p>
          <a:p>
            <a:pPr marL="342900" indent="-342900" fontAlgn="t">
              <a:buFontTx/>
              <a:buChar char="-"/>
              <a:defRPr/>
            </a:pPr>
            <a:r>
              <a:rPr lang="uk-UA" dirty="0" smtClean="0"/>
              <a:t>впровадити нові технології та нові види бізнесу, </a:t>
            </a:r>
          </a:p>
          <a:p>
            <a:pPr marL="342900" indent="-342900" fontAlgn="t">
              <a:buFontTx/>
              <a:buChar char="-"/>
              <a:defRPr/>
            </a:pPr>
            <a:r>
              <a:rPr lang="uk-UA" dirty="0" smtClean="0"/>
              <a:t>здійснити заміщення природного газу в обсязі 5 млрд. куб. м, </a:t>
            </a:r>
          </a:p>
          <a:p>
            <a:pPr marL="342900" indent="-342900" fontAlgn="t">
              <a:buFontTx/>
              <a:buChar char="-"/>
              <a:defRPr/>
            </a:pPr>
            <a:r>
              <a:rPr lang="uk-UA" dirty="0" smtClean="0"/>
              <a:t>зробити 30 млрд грн економії витрат при виробництві послуг з тепло- та гарячого водопостачання, </a:t>
            </a:r>
          </a:p>
          <a:p>
            <a:pPr marL="342900" indent="-342900" fontAlgn="t">
              <a:buFontTx/>
              <a:buChar char="-"/>
              <a:defRPr/>
            </a:pPr>
            <a:r>
              <a:rPr lang="uk-UA" dirty="0" smtClean="0"/>
              <a:t>отримати 17 млрд. грн доходів для </a:t>
            </a:r>
            <a:r>
              <a:rPr lang="uk-UA" dirty="0" err="1" smtClean="0"/>
              <a:t>агровиробників</a:t>
            </a:r>
            <a:r>
              <a:rPr lang="uk-UA" dirty="0" smtClean="0"/>
              <a:t>, </a:t>
            </a:r>
          </a:p>
          <a:p>
            <a:pPr marL="342900" indent="-342900" fontAlgn="t">
              <a:buFontTx/>
              <a:buChar char="-"/>
              <a:defRPr/>
            </a:pPr>
            <a:r>
              <a:rPr lang="uk-UA" dirty="0" smtClean="0"/>
              <a:t>забезпечити 100 тис. робочих місць. </a:t>
            </a:r>
            <a:endParaRPr lang="ru-RU" dirty="0" smtClean="0"/>
          </a:p>
        </p:txBody>
      </p:sp>
      <p:pic>
        <p:nvPicPr>
          <p:cNvPr id="5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3183" y="4710865"/>
            <a:ext cx="2576806" cy="1933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58798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4065" y="1392257"/>
            <a:ext cx="10972800" cy="5049486"/>
          </a:xfrm>
        </p:spPr>
        <p:txBody>
          <a:bodyPr>
            <a:normAutofit fontScale="92500"/>
          </a:bodyPr>
          <a:lstStyle/>
          <a:p>
            <a:r>
              <a:rPr lang="ru-RU" sz="2800" dirty="0"/>
              <a:t> </a:t>
            </a:r>
            <a:r>
              <a:rPr lang="uk-UA" sz="2800" dirty="0"/>
              <a:t>Житомирщина має значний потенціал лісової та деревообробної промисловості  - 30 % зі всієї території  Житомирщини покрито лісами</a:t>
            </a:r>
            <a:r>
              <a:rPr lang="uk-UA" sz="2800" dirty="0" smtClean="0"/>
              <a:t>. </a:t>
            </a:r>
            <a:endParaRPr lang="ru-RU" sz="2800" dirty="0"/>
          </a:p>
          <a:p>
            <a:r>
              <a:rPr lang="uk-UA" sz="2800" dirty="0" smtClean="0"/>
              <a:t>Річний </a:t>
            </a:r>
            <a:r>
              <a:rPr lang="uk-UA" sz="2800" dirty="0"/>
              <a:t>технічно-досяжний потенціал області з використання біомаси складає  377,14 тис. т., що еквівалентно 188,57 тис. </a:t>
            </a:r>
            <a:r>
              <a:rPr lang="uk-UA" sz="2800" dirty="0" err="1"/>
              <a:t>т.у.п</a:t>
            </a:r>
            <a:r>
              <a:rPr lang="uk-UA" sz="2800" dirty="0"/>
              <a:t>., у тому числі за рахунок використання с/г відходів – 251,84 тис. т та вирощування енергетичних рослин – 125,3 тис. т на землях, площа яких складає 12,53 тис. га.   </a:t>
            </a:r>
            <a:endParaRPr lang="ru-RU" sz="2800" dirty="0"/>
          </a:p>
          <a:p>
            <a:r>
              <a:rPr lang="uk-UA" sz="2800" dirty="0"/>
              <a:t>В </a:t>
            </a:r>
            <a:r>
              <a:rPr lang="uk-UA" sz="2800"/>
              <a:t>рамках </a:t>
            </a:r>
            <a:r>
              <a:rPr lang="uk-UA" sz="2800" smtClean="0"/>
              <a:t>проекту </a:t>
            </a:r>
            <a:r>
              <a:rPr lang="uk-UA" sz="2800" dirty="0" smtClean="0"/>
              <a:t>Регіональної </a:t>
            </a:r>
            <a:r>
              <a:rPr lang="uk-UA" sz="2800" dirty="0"/>
              <a:t>програми запланована модернізація об’єктів житлово-комунального господарства, яка в подальшому дозволить  використовувати на таких об’єктах 610 тис. т біомаси (включаючи лісогосподарські відходи) в рік. </a:t>
            </a:r>
            <a:r>
              <a:rPr lang="uk-UA" sz="2800" dirty="0" smtClean="0"/>
              <a:t>  </a:t>
            </a:r>
            <a:endParaRPr lang="ru-RU" sz="2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39184" y="306958"/>
            <a:ext cx="11952816" cy="574675"/>
          </a:xfrm>
          <a:prstGeom prst="rect">
            <a:avLst/>
          </a:prstGeom>
          <a:noFill/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0960" tIns="60960" rIns="60960" bIns="60960" anchor="ctr"/>
          <a:lstStyle/>
          <a:p>
            <a:pPr algn="ctr" defTabSz="711200">
              <a:lnSpc>
                <a:spcPct val="90000"/>
              </a:lnSpc>
              <a:defRPr/>
            </a:pPr>
            <a:r>
              <a:rPr lang="uk-UA" sz="2400" b="1" dirty="0" smtClean="0">
                <a:solidFill>
                  <a:schemeClr val="tx1"/>
                </a:solidFill>
                <a:cs typeface="Arial" charset="0"/>
              </a:rPr>
              <a:t>ПОТЕНЦІАЛ БІОМАСИ У </a:t>
            </a:r>
            <a:r>
              <a:rPr lang="uk-UA" sz="2400" b="1" dirty="0" smtClean="0">
                <a:solidFill>
                  <a:schemeClr val="tx1"/>
                </a:solidFill>
                <a:cs typeface="Arial" charset="0"/>
              </a:rPr>
              <a:t>ЖИТОМИРСЬКІЙ ОБЛАСТІ</a:t>
            </a:r>
            <a:endParaRPr lang="uk-UA" sz="2400" b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0" y="1028701"/>
            <a:ext cx="12192000" cy="47625"/>
          </a:xfrm>
          <a:prstGeom prst="rect">
            <a:avLst/>
          </a:prstGeom>
          <a:solidFill>
            <a:srgbClr val="2E51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uk-UA" altLang="ru-RU" sz="120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93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4065" y="1392257"/>
            <a:ext cx="10972800" cy="5172316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Ефект </a:t>
            </a:r>
            <a:r>
              <a:rPr lang="uk-UA" sz="2800" dirty="0"/>
              <a:t>від реалізації </a:t>
            </a:r>
            <a:r>
              <a:rPr lang="uk-UA" sz="2800" dirty="0" smtClean="0"/>
              <a:t>проекту Регіональної </a:t>
            </a:r>
            <a:r>
              <a:rPr lang="uk-UA" sz="2800" dirty="0"/>
              <a:t>програми буде у вигляді зменшення викидів СО</a:t>
            </a:r>
            <a:r>
              <a:rPr lang="uk-UA" sz="2800" baseline="-25000" dirty="0"/>
              <a:t>2,</a:t>
            </a:r>
            <a:r>
              <a:rPr lang="uk-UA" sz="2800" dirty="0"/>
              <a:t> яке складатиме 597,8 тис. т у рік</a:t>
            </a:r>
            <a:r>
              <a:rPr lang="uk-UA" sz="2800" baseline="30000" dirty="0"/>
              <a:t>2</a:t>
            </a:r>
            <a:r>
              <a:rPr lang="uk-UA" sz="2800" dirty="0" smtClean="0"/>
              <a:t>.</a:t>
            </a:r>
          </a:p>
          <a:p>
            <a:endParaRPr lang="ru-RU" sz="2800" dirty="0"/>
          </a:p>
          <a:p>
            <a:r>
              <a:rPr lang="uk-UA" sz="2800" dirty="0" smtClean="0"/>
              <a:t>У проекті Регіональній </a:t>
            </a:r>
            <a:r>
              <a:rPr lang="uk-UA" sz="2800" dirty="0"/>
              <a:t>програмі закладено 979,1 млн. грн. на фінансування проектів з впровадження біоенергетичних технологій, у тому числі 464,8 млн. грн. на потреби АПК та 486,5 млн. грн. на потреби модернізації об’єктів житлово-комунального господарства. </a:t>
            </a:r>
            <a:endParaRPr lang="ru-RU" sz="2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39184" y="306958"/>
            <a:ext cx="11952816" cy="574675"/>
          </a:xfrm>
          <a:prstGeom prst="rect">
            <a:avLst/>
          </a:prstGeom>
          <a:noFill/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0960" tIns="60960" rIns="60960" bIns="60960" anchor="ctr"/>
          <a:lstStyle/>
          <a:p>
            <a:pPr algn="ctr" defTabSz="711200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chemeClr val="tx1"/>
                </a:solidFill>
                <a:cs typeface="Arial" charset="0"/>
              </a:rPr>
              <a:t>БІОЕНЕРГЕТИЧНІ ЦІЛІ </a:t>
            </a:r>
            <a:r>
              <a:rPr lang="uk-UA" sz="2400" b="1" dirty="0">
                <a:solidFill>
                  <a:schemeClr val="tx1"/>
                </a:solidFill>
                <a:cs typeface="Arial" charset="0"/>
              </a:rPr>
              <a:t>У </a:t>
            </a:r>
            <a:r>
              <a:rPr lang="uk-UA" sz="2400" b="1" dirty="0">
                <a:solidFill>
                  <a:schemeClr val="tx1"/>
                </a:solidFill>
                <a:cs typeface="Arial" charset="0"/>
              </a:rPr>
              <a:t>ЖИТОМИРСЬКІЙ ОБЛАСТІ</a:t>
            </a:r>
            <a:endParaRPr lang="uk-UA" sz="2400" b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0" y="1028701"/>
            <a:ext cx="12192000" cy="47625"/>
          </a:xfrm>
          <a:prstGeom prst="rect">
            <a:avLst/>
          </a:prstGeom>
          <a:solidFill>
            <a:srgbClr val="2E51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uk-UA" altLang="ru-RU" sz="120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06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663503"/>
            <a:ext cx="10975496" cy="48957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uk-U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532" y="1600846"/>
            <a:ext cx="3738575" cy="24708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059" y="1600846"/>
            <a:ext cx="3400958" cy="51014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60" y="4162687"/>
            <a:ext cx="3809395" cy="25395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60" y="1600628"/>
            <a:ext cx="3809395" cy="25395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532" y="4157285"/>
            <a:ext cx="3758064" cy="25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57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92178" y="1204782"/>
            <a:ext cx="7364628" cy="18967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b="1" dirty="0" smtClean="0"/>
              <a:t>Проект ПРООН/ГЕФ</a:t>
            </a:r>
            <a:endParaRPr lang="ru-RU" b="1" dirty="0" smtClean="0"/>
          </a:p>
          <a:p>
            <a:pPr marL="0" indent="0" algn="ctr">
              <a:buNone/>
            </a:pPr>
            <a:r>
              <a:rPr lang="uk-UA" b="1" dirty="0" smtClean="0"/>
              <a:t>«Розвиток та комерціалізація біоенергетичних технологій в муніципальному секторі в Україні» 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99503" y="4065372"/>
            <a:ext cx="7364627" cy="803189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Дякую за увагу!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223" y="1341405"/>
            <a:ext cx="1394955" cy="14739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2040" y="1204782"/>
            <a:ext cx="1052863" cy="1896762"/>
          </a:xfrm>
          <a:prstGeom prst="rect">
            <a:avLst/>
          </a:prstGeom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2152611" y="3350264"/>
            <a:ext cx="7364628" cy="49744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u="sng" dirty="0" smtClean="0"/>
              <a:t>apignat@ukr.net</a:t>
            </a:r>
            <a:r>
              <a:rPr lang="uk-UA" dirty="0" smtClean="0"/>
              <a:t>, </a:t>
            </a:r>
            <a:r>
              <a:rPr lang="en-AU" dirty="0"/>
              <a:t>http://bioenergy.in.ua</a:t>
            </a:r>
          </a:p>
        </p:txBody>
      </p:sp>
    </p:spTree>
    <p:extLst>
      <p:ext uri="{BB962C8B-B14F-4D97-AF65-F5344CB8AC3E}">
        <p14:creationId xmlns:p14="http://schemas.microsoft.com/office/powerpoint/2010/main" val="126226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on on brainstorming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Presentation on brainstorming" id="{C229246F-E851-40FB-8E1D-535DCA6AFD71}" vid="{8D346C02-FE09-4A8E-BC58-EB73E373F0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3BE57A2-D666-4652-B423-3EEF5C79D9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brainstorming presentation</Template>
  <TotalTime>0</TotalTime>
  <Words>447</Words>
  <Application>Microsoft Office PowerPoint</Application>
  <PresentationFormat>Произвольный</PresentationFormat>
  <Paragraphs>48</Paragraphs>
  <Slides>8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Presentation on brainstorming</vt:lpstr>
      <vt:lpstr>Перспективи розвитку біоенергетики в Житомирській області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2014-10-12T22:02:06Z</dcterms:created>
  <dcterms:modified xsi:type="dcterms:W3CDTF">2017-08-06T08:50:43Z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TC034606379991</vt:lpwstr>
  </property>
</Properties>
</file>