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257" r:id="rId4"/>
    <p:sldId id="258" r:id="rId5"/>
    <p:sldId id="303" r:id="rId6"/>
    <p:sldId id="304" r:id="rId7"/>
    <p:sldId id="305" r:id="rId8"/>
    <p:sldId id="311" r:id="rId9"/>
    <p:sldId id="310" r:id="rId10"/>
    <p:sldId id="307" r:id="rId11"/>
    <p:sldId id="306" r:id="rId12"/>
    <p:sldId id="308" r:id="rId13"/>
    <p:sldId id="259" r:id="rId14"/>
    <p:sldId id="313" r:id="rId15"/>
    <p:sldId id="260" r:id="rId16"/>
    <p:sldId id="30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8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6B75-5B62-41C9-BDCC-08CB896BC2F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4CF1-93C3-4ECE-869A-1F5B1FE83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6B75-5B62-41C9-BDCC-08CB896BC2F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4CF1-93C3-4ECE-869A-1F5B1FE83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6B75-5B62-41C9-BDCC-08CB896BC2F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4CF1-93C3-4ECE-869A-1F5B1FE83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F056E-BE7F-4EF7-967A-9667915B7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6B75-5B62-41C9-BDCC-08CB896BC2F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4CF1-93C3-4ECE-869A-1F5B1FE83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6B75-5B62-41C9-BDCC-08CB896BC2F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4CF1-93C3-4ECE-869A-1F5B1FE83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6B75-5B62-41C9-BDCC-08CB896BC2F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4CF1-93C3-4ECE-869A-1F5B1FE83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6B75-5B62-41C9-BDCC-08CB896BC2F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4CF1-93C3-4ECE-869A-1F5B1FE83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6B75-5B62-41C9-BDCC-08CB896BC2F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4CF1-93C3-4ECE-869A-1F5B1FE83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6B75-5B62-41C9-BDCC-08CB896BC2F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4CF1-93C3-4ECE-869A-1F5B1FE83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6B75-5B62-41C9-BDCC-08CB896BC2F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4CF1-93C3-4ECE-869A-1F5B1FE83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6B75-5B62-41C9-BDCC-08CB896BC2F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4CF1-93C3-4ECE-869A-1F5B1FE83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E6B75-5B62-41C9-BDCC-08CB896BC2F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04CF1-93C3-4ECE-869A-1F5B1FE83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000" b="1" dirty="0" smtClean="0"/>
              <a:t>ПОТЕНЦІЙНІ </a:t>
            </a:r>
            <a:br>
              <a:rPr lang="uk-UA" sz="6000" b="1" dirty="0" smtClean="0"/>
            </a:br>
            <a:r>
              <a:rPr lang="uk-UA" sz="6000" b="1" dirty="0" smtClean="0"/>
              <a:t>ЕКОЛОГО-ГЕОЛОГІЧНІ НЕБЕЗПЕКИ</a:t>
            </a:r>
            <a:br>
              <a:rPr lang="uk-UA" sz="6000" b="1" dirty="0" smtClean="0"/>
            </a:br>
            <a:r>
              <a:rPr lang="uk-UA" sz="6000" b="1" dirty="0" smtClean="0"/>
              <a:t>ТЕРОРИСТИЧНИХ ПОДІЙ </a:t>
            </a:r>
            <a:br>
              <a:rPr lang="uk-UA" sz="6000" b="1" dirty="0" smtClean="0"/>
            </a:br>
            <a:r>
              <a:rPr lang="uk-UA" sz="6000" b="1" dirty="0" smtClean="0"/>
              <a:t>НА  </a:t>
            </a:r>
            <a:r>
              <a:rPr lang="uk-UA" sz="6600" b="1" dirty="0" smtClean="0"/>
              <a:t>С</a:t>
            </a:r>
            <a:r>
              <a:rPr lang="uk-UA" sz="6000" b="1" dirty="0" smtClean="0"/>
              <a:t>ХОДІ  УКРАЇНИ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85800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6100" y="274638"/>
            <a:ext cx="8051800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ist_zagr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76275"/>
            <a:ext cx="8229600" cy="5046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1" name="Object 7"/>
          <p:cNvGraphicFramePr>
            <a:graphicFrameLocks noChangeAspect="1"/>
          </p:cNvGraphicFramePr>
          <p:nvPr>
            <p:ph idx="1"/>
          </p:nvPr>
        </p:nvGraphicFramePr>
        <p:xfrm>
          <a:off x="0" y="620688"/>
          <a:ext cx="8748713" cy="5695950"/>
        </p:xfrm>
        <a:graphic>
          <a:graphicData uri="http://schemas.openxmlformats.org/presentationml/2006/ole">
            <p:oleObj spid="_x0000_s1026" name="Фотография Photo Editor" r:id="rId3" imgW="7079594" imgH="46105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686800" cy="600953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sz="4400" b="1" dirty="0" smtClean="0"/>
              <a:t>  </a:t>
            </a:r>
          </a:p>
          <a:p>
            <a:pPr>
              <a:buNone/>
            </a:pPr>
            <a:r>
              <a:rPr lang="uk-UA" sz="17600" b="1" dirty="0" smtClean="0"/>
              <a:t>ПЕРШОЧЕРГОВІ ЗАХОДИ ПО </a:t>
            </a:r>
          </a:p>
          <a:p>
            <a:pPr>
              <a:buNone/>
            </a:pPr>
            <a:r>
              <a:rPr lang="uk-UA" sz="17600" b="1" dirty="0" smtClean="0"/>
              <a:t>ЗБЕРЕЖЕННЮ ЕКОБЕЗПЕКИ ТА</a:t>
            </a:r>
          </a:p>
          <a:p>
            <a:pPr>
              <a:buNone/>
            </a:pPr>
            <a:r>
              <a:rPr lang="uk-UA" sz="17600" b="1" dirty="0" smtClean="0"/>
              <a:t> ЖИТТЄЗДАТНОСТІ ДОНБАСУ </a:t>
            </a:r>
            <a:r>
              <a:rPr lang="en-US" sz="17600" b="1" dirty="0" smtClean="0"/>
              <a:t>:</a:t>
            </a:r>
          </a:p>
          <a:p>
            <a:pPr>
              <a:lnSpc>
                <a:spcPct val="120000"/>
              </a:lnSpc>
              <a:buNone/>
            </a:pPr>
            <a:r>
              <a:rPr lang="uk-UA" sz="17600" b="1" dirty="0" smtClean="0"/>
              <a:t>1. АКТИВІЗУВАТИ ЕКОМОНІТОРИНГ</a:t>
            </a:r>
          </a:p>
          <a:p>
            <a:pPr>
              <a:buNone/>
            </a:pPr>
            <a:r>
              <a:rPr lang="uk-UA" sz="17600" b="1" dirty="0" smtClean="0"/>
              <a:t> ЗОНИ АТО, В ПЕРШУ ЧЕРГУ ЗАСОБАМИ </a:t>
            </a:r>
            <a:r>
              <a:rPr lang="uk-UA" sz="21600" b="1" dirty="0" smtClean="0">
                <a:solidFill>
                  <a:schemeClr val="accent2"/>
                </a:solidFill>
              </a:rPr>
              <a:t>ДИСТАНЦІЙНОГО ЗОНДУВАННЯ ЗЕМЛІ. </a:t>
            </a:r>
          </a:p>
          <a:p>
            <a:pPr>
              <a:buNone/>
            </a:pPr>
            <a:r>
              <a:rPr lang="uk-UA" sz="17600" b="1" dirty="0" smtClean="0"/>
              <a:t>2.ВИЗНАЧИТИ ЕКОСТАН </a:t>
            </a:r>
            <a:r>
              <a:rPr lang="uk-UA" sz="19200" b="1" dirty="0" smtClean="0">
                <a:solidFill>
                  <a:schemeClr val="accent2"/>
                </a:solidFill>
              </a:rPr>
              <a:t>ОБ</a:t>
            </a:r>
            <a:r>
              <a:rPr lang="en-US" sz="19200" b="1" dirty="0" smtClean="0">
                <a:solidFill>
                  <a:schemeClr val="accent2"/>
                </a:solidFill>
              </a:rPr>
              <a:t>’</a:t>
            </a:r>
            <a:r>
              <a:rPr lang="uk-UA" sz="19200" b="1" dirty="0" smtClean="0">
                <a:solidFill>
                  <a:schemeClr val="accent2"/>
                </a:solidFill>
              </a:rPr>
              <a:t>ЄКТІВ-ДЖЕРЕЛ НАДЗВИЧАЙНИХ </a:t>
            </a:r>
            <a:r>
              <a:rPr lang="uk-UA" sz="19200" b="1" dirty="0" smtClean="0">
                <a:solidFill>
                  <a:schemeClr val="accent2"/>
                </a:solidFill>
              </a:rPr>
              <a:t>СИТУАЦІЙ (ПНО, ХНО). </a:t>
            </a:r>
            <a:endParaRPr lang="uk-UA" sz="19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286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52534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sz="7700" b="1" dirty="0" smtClean="0"/>
              <a:t>3</a:t>
            </a:r>
            <a:r>
              <a:rPr lang="uk-UA" sz="4400" b="1" dirty="0" smtClean="0"/>
              <a:t>. </a:t>
            </a:r>
            <a:r>
              <a:rPr lang="uk-UA" sz="6900" b="1" dirty="0" smtClean="0"/>
              <a:t>ОРГАНІЗУВАТИ ПРИСКОРЕНЕ ВІДНОВЛЕННЯ</a:t>
            </a:r>
          </a:p>
          <a:p>
            <a:pPr>
              <a:buNone/>
            </a:pPr>
            <a:r>
              <a:rPr lang="uk-UA" sz="8700" b="1" dirty="0" smtClean="0">
                <a:solidFill>
                  <a:schemeClr val="accent2"/>
                </a:solidFill>
              </a:rPr>
              <a:t>ФУНКЦІОНУВАННЯ</a:t>
            </a:r>
            <a:r>
              <a:rPr lang="en-US" sz="8700" b="1" dirty="0" smtClean="0">
                <a:solidFill>
                  <a:schemeClr val="accent2"/>
                </a:solidFill>
              </a:rPr>
              <a:t> </a:t>
            </a:r>
            <a:r>
              <a:rPr lang="uk-UA" sz="8700" b="1" dirty="0" smtClean="0">
                <a:solidFill>
                  <a:schemeClr val="accent2"/>
                </a:solidFill>
              </a:rPr>
              <a:t>МЕРЕЖ</a:t>
            </a:r>
            <a:r>
              <a:rPr lang="en-US" sz="8700" b="1" dirty="0" smtClean="0">
                <a:solidFill>
                  <a:schemeClr val="accent2"/>
                </a:solidFill>
              </a:rPr>
              <a:t>:</a:t>
            </a:r>
            <a:endParaRPr lang="uk-UA" sz="87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uk-UA" sz="8700" b="1" dirty="0" smtClean="0">
                <a:solidFill>
                  <a:schemeClr val="accent2"/>
                </a:solidFill>
              </a:rPr>
              <a:t>1)КАНАЛІЗАЦІЙНИХ</a:t>
            </a:r>
            <a:r>
              <a:rPr lang="en-US" sz="8700" b="1" dirty="0" smtClean="0">
                <a:solidFill>
                  <a:schemeClr val="accent2"/>
                </a:solidFill>
              </a:rPr>
              <a:t>;</a:t>
            </a:r>
            <a:endParaRPr lang="uk-UA" sz="87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uk-UA" sz="8700" b="1" dirty="0" smtClean="0">
                <a:solidFill>
                  <a:schemeClr val="accent2"/>
                </a:solidFill>
              </a:rPr>
              <a:t>2)ВОДОПРОВІДНИХ</a:t>
            </a:r>
            <a:r>
              <a:rPr lang="en-US" sz="8700" b="1" dirty="0" smtClean="0">
                <a:solidFill>
                  <a:schemeClr val="accent2"/>
                </a:solidFill>
              </a:rPr>
              <a:t>;</a:t>
            </a:r>
            <a:endParaRPr lang="uk-UA" sz="87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uk-UA" sz="8700" b="1" dirty="0" smtClean="0"/>
              <a:t>3)</a:t>
            </a:r>
            <a:r>
              <a:rPr lang="uk-UA" sz="8700" b="1" dirty="0" smtClean="0">
                <a:solidFill>
                  <a:schemeClr val="accent2"/>
                </a:solidFill>
              </a:rPr>
              <a:t>ТЕПЛО-ЕНЕРГОПОСТАЧАННЯ-</a:t>
            </a:r>
          </a:p>
          <a:p>
            <a:pPr>
              <a:buNone/>
            </a:pPr>
            <a:r>
              <a:rPr lang="uk-UA" sz="7000" b="1" dirty="0" smtClean="0"/>
              <a:t>ДО МІНУСОВИХ ТЕМПЕРАТУР.</a:t>
            </a:r>
          </a:p>
          <a:p>
            <a:pPr>
              <a:buNone/>
            </a:pPr>
            <a:endParaRPr lang="uk-UA" sz="4400" dirty="0" smtClean="0"/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endParaRPr lang="ru-RU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858000"/>
            <a:ext cx="8229600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4400" b="1" dirty="0" smtClean="0"/>
              <a:t>  </a:t>
            </a:r>
            <a:r>
              <a:rPr lang="uk-UA" sz="4400" b="1" dirty="0" smtClean="0"/>
              <a:t>4</a:t>
            </a:r>
            <a:r>
              <a:rPr lang="uk-UA" sz="5400" b="1" dirty="0" smtClean="0"/>
              <a:t>.З</a:t>
            </a:r>
            <a:r>
              <a:rPr lang="uk-UA" sz="4400" b="1" dirty="0" smtClean="0"/>
              <a:t>АПРОПОНУВАТИ </a:t>
            </a:r>
            <a:r>
              <a:rPr lang="uk-UA" sz="4400" b="1" dirty="0" smtClean="0"/>
              <a:t>ВИКЛЮЧЕННЯ ТЕРОРИСТИЧНИХ ВПЛИВІВ </a:t>
            </a:r>
            <a:r>
              <a:rPr lang="uk-UA" sz="4800" b="1" dirty="0" smtClean="0">
                <a:solidFill>
                  <a:schemeClr val="accent2"/>
                </a:solidFill>
              </a:rPr>
              <a:t>НА ВОДОВІДЛИВ ШАХТ ТА ПОЛІГОНИ </a:t>
            </a:r>
          </a:p>
          <a:p>
            <a:pPr>
              <a:buNone/>
            </a:pPr>
            <a:r>
              <a:rPr lang="uk-UA" sz="4800" b="1" dirty="0" smtClean="0">
                <a:solidFill>
                  <a:schemeClr val="accent2"/>
                </a:solidFill>
              </a:rPr>
              <a:t> ТОКСИЧНИХ ВІДХОДІВ.         </a:t>
            </a:r>
            <a:r>
              <a:rPr lang="uk-UA" sz="4800" b="1" dirty="0" smtClean="0">
                <a:solidFill>
                  <a:schemeClr val="accent2"/>
                </a:solidFill>
              </a:rPr>
              <a:t>5</a:t>
            </a:r>
            <a:r>
              <a:rPr lang="uk-UA" sz="4400" b="1" dirty="0" smtClean="0"/>
              <a:t>.</a:t>
            </a:r>
            <a:r>
              <a:rPr lang="uk-UA" sz="5400" b="1" dirty="0" smtClean="0"/>
              <a:t>З</a:t>
            </a:r>
            <a:r>
              <a:rPr lang="uk-UA" sz="4400" b="1" dirty="0" smtClean="0"/>
              <a:t>ДІЙСНИТИ </a:t>
            </a:r>
            <a:r>
              <a:rPr lang="uk-UA" sz="4400" b="1" dirty="0" smtClean="0"/>
              <a:t>ЗАХОДИ </a:t>
            </a:r>
            <a:r>
              <a:rPr lang="uk-UA" sz="4800" b="1" dirty="0" smtClean="0"/>
              <a:t>ПО УТРИ-</a:t>
            </a:r>
          </a:p>
          <a:p>
            <a:pPr>
              <a:buNone/>
            </a:pPr>
            <a:r>
              <a:rPr lang="uk-UA" sz="4800" b="1" dirty="0" err="1" smtClean="0"/>
              <a:t>МАННЮ</a:t>
            </a:r>
            <a:r>
              <a:rPr lang="uk-UA" sz="4800" b="1" dirty="0" smtClean="0"/>
              <a:t> </a:t>
            </a:r>
            <a:r>
              <a:rPr lang="uk-UA" sz="5200" b="1" dirty="0" smtClean="0">
                <a:solidFill>
                  <a:schemeClr val="accent2"/>
                </a:solidFill>
              </a:rPr>
              <a:t>РІВНІВ ШАХТНИХ ВОД НА </a:t>
            </a:r>
          </a:p>
          <a:p>
            <a:pPr>
              <a:buNone/>
            </a:pPr>
            <a:r>
              <a:rPr lang="uk-UA" sz="5200" b="1" dirty="0" smtClean="0">
                <a:solidFill>
                  <a:schemeClr val="accent2"/>
                </a:solidFill>
              </a:rPr>
              <a:t>НЕБЕЗПЕЧНИХ ГЛИБИНАХ.</a:t>
            </a:r>
            <a:endParaRPr lang="uk-UA" sz="5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599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/>
              <a:t>ДЯКУЄМО ЗА УВАГУ!</a:t>
            </a:r>
            <a:endParaRPr lang="ru-RU" b="1" dirty="0" smtClean="0"/>
          </a:p>
        </p:txBody>
      </p:sp>
      <p:pic>
        <p:nvPicPr>
          <p:cNvPr id="3789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8229600" cy="4997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99792"/>
            <a:ext cx="8460432" cy="525658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-5499992"/>
            <a:ext cx="8229600" cy="4525963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/>
              <a:t>ДОНБАС –ЦЕ КРУПНІШИЙ У СВІТІ </a:t>
            </a:r>
            <a:r>
              <a:rPr lang="uk-UA" sz="6000" b="1" dirty="0" smtClean="0"/>
              <a:t>вуглевидобувний район,</a:t>
            </a:r>
          </a:p>
          <a:p>
            <a:r>
              <a:rPr lang="uk-UA" sz="4800" b="1" dirty="0" smtClean="0"/>
              <a:t> ЗА 200 РОКІВ (Україна)</a:t>
            </a:r>
            <a:r>
              <a:rPr lang="en-US" sz="4800" b="1" dirty="0" smtClean="0"/>
              <a:t>: </a:t>
            </a:r>
            <a:r>
              <a:rPr lang="uk-UA" sz="4800" b="1" dirty="0" smtClean="0"/>
              <a:t>ВИДОБУТО  10 МЛРД ТОН</a:t>
            </a:r>
            <a:r>
              <a:rPr lang="en-US" sz="4800" b="1" dirty="0" smtClean="0"/>
              <a:t> </a:t>
            </a:r>
            <a:r>
              <a:rPr lang="uk-UA" sz="4800" b="1" dirty="0" smtClean="0"/>
              <a:t>ВУГІЛЛЯ,СТВОРЕНО ДО 8 МЛРД </a:t>
            </a:r>
          </a:p>
          <a:p>
            <a:r>
              <a:rPr lang="uk-UA" sz="4800" b="1" dirty="0" smtClean="0"/>
              <a:t>КУБ.М ГІРНИЧОГО ПРОСТІРУ</a:t>
            </a:r>
            <a:r>
              <a:rPr lang="en-US" sz="4800" b="1" dirty="0" smtClean="0"/>
              <a:t>;</a:t>
            </a:r>
            <a:r>
              <a:rPr lang="uk-UA" sz="4800" b="1" dirty="0" smtClean="0"/>
              <a:t> ЗРУЙНОВАНО ДО </a:t>
            </a:r>
            <a:r>
              <a:rPr lang="en-US" sz="4800" b="1" dirty="0" smtClean="0"/>
              <a:t>20</a:t>
            </a:r>
            <a:r>
              <a:rPr lang="uk-UA" sz="4800" b="1" dirty="0" smtClean="0"/>
              <a:t> </a:t>
            </a:r>
            <a:r>
              <a:rPr lang="uk-UA" sz="4800" b="1" dirty="0" smtClean="0"/>
              <a:t>ТИС.КВ.КМ</a:t>
            </a:r>
          </a:p>
          <a:p>
            <a:r>
              <a:rPr lang="uk-UA" sz="4800" b="1" dirty="0" smtClean="0"/>
              <a:t>ЛАНШАФТІВ,ДЕ </a:t>
            </a:r>
            <a:r>
              <a:rPr lang="uk-UA" sz="4800" b="1" dirty="0" smtClean="0">
                <a:solidFill>
                  <a:schemeClr val="accent2"/>
                </a:solidFill>
              </a:rPr>
              <a:t>УСІ СКЛАДОВІ ДОВКІЛЛЯ – ЦЕ ВІДХОДИ</a:t>
            </a:r>
            <a:r>
              <a:rPr lang="uk-UA" sz="4400" b="1" dirty="0" smtClean="0"/>
              <a:t/>
            </a:r>
            <a:br>
              <a:rPr lang="uk-UA" sz="4400" b="1" dirty="0" smtClean="0"/>
            </a:br>
            <a:endParaRPr lang="ru-RU" sz="4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900" b="1" dirty="0" smtClean="0"/>
              <a:t>АНОМАЛЬНА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4900" b="1" dirty="0" smtClean="0"/>
              <a:t>ПРИРОДНО-ТЕХНОГЕННА ГЕОСИСТЕМА  ДОНБАСУ</a:t>
            </a:r>
            <a:r>
              <a:rPr lang="en-US" sz="4900" b="1" dirty="0" smtClean="0"/>
              <a:t>:</a:t>
            </a:r>
            <a:endParaRPr lang="ru-RU" sz="4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3"/>
            <a:ext cx="8496944" cy="465313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-</a:t>
            </a:r>
            <a:r>
              <a:rPr lang="uk-UA" sz="4400" b="1" dirty="0" smtClean="0"/>
              <a:t>БІЛЬШЕ </a:t>
            </a:r>
            <a:r>
              <a:rPr lang="uk-UA" sz="5400" b="1" dirty="0" smtClean="0">
                <a:solidFill>
                  <a:schemeClr val="accent2"/>
                </a:solidFill>
              </a:rPr>
              <a:t>4000</a:t>
            </a:r>
            <a:r>
              <a:rPr lang="uk-UA" sz="4400" dirty="0" smtClean="0"/>
              <a:t> </a:t>
            </a:r>
            <a:r>
              <a:rPr lang="uk-UA" sz="4000" b="1" dirty="0" smtClean="0"/>
              <a:t>ПОТЕНЦІЙНО-НЕБЕЗПЕЧНИХ ОБ</a:t>
            </a:r>
            <a:r>
              <a:rPr lang="en-US" sz="4000" b="1" dirty="0" smtClean="0"/>
              <a:t>’</a:t>
            </a:r>
            <a:r>
              <a:rPr lang="uk-UA" sz="4000" b="1" dirty="0" smtClean="0"/>
              <a:t>ЄКТІВ</a:t>
            </a:r>
            <a:r>
              <a:rPr lang="en-US" sz="4000" b="1" dirty="0" smtClean="0"/>
              <a:t>;</a:t>
            </a:r>
          </a:p>
          <a:p>
            <a:pPr>
              <a:buNone/>
            </a:pPr>
            <a:r>
              <a:rPr lang="en-US" sz="4000" b="1" dirty="0" smtClean="0"/>
              <a:t>  </a:t>
            </a:r>
            <a:r>
              <a:rPr lang="uk-UA" sz="4000" b="1" dirty="0" smtClean="0"/>
              <a:t>- ЗАРАЗ БІЛЬШЕ </a:t>
            </a:r>
            <a:r>
              <a:rPr lang="uk-UA" sz="5400" b="1" dirty="0" smtClean="0">
                <a:solidFill>
                  <a:schemeClr val="accent2"/>
                </a:solidFill>
              </a:rPr>
              <a:t>300</a:t>
            </a:r>
            <a:r>
              <a:rPr lang="uk-UA" sz="4000" b="1" dirty="0" smtClean="0"/>
              <a:t> ДІЮЧИХ ШАХТ, ГІДРАВЛІЧНО </a:t>
            </a:r>
            <a:r>
              <a:rPr lang="uk-UA" sz="4000" b="1" dirty="0" err="1" smtClean="0"/>
              <a:t>ПОВ</a:t>
            </a:r>
            <a:r>
              <a:rPr lang="en-US" sz="4000" b="1" dirty="0" smtClean="0"/>
              <a:t>’</a:t>
            </a:r>
            <a:r>
              <a:rPr lang="uk-UA" sz="4000" b="1" dirty="0" smtClean="0"/>
              <a:t>ЯЗАНИХ  З РИЗИ- КОМ (ІСНУВАЛО </a:t>
            </a:r>
            <a:r>
              <a:rPr lang="uk-UA" sz="5200" b="1" dirty="0" smtClean="0">
                <a:solidFill>
                  <a:schemeClr val="accent2"/>
                </a:solidFill>
              </a:rPr>
              <a:t>600</a:t>
            </a:r>
            <a:r>
              <a:rPr lang="uk-UA" sz="4000" b="1" dirty="0" smtClean="0"/>
              <a:t>) ЗАТОПЛЕННЯ</a:t>
            </a:r>
            <a:r>
              <a:rPr lang="en-US" sz="4000" b="1" dirty="0" smtClean="0"/>
              <a:t>;</a:t>
            </a:r>
          </a:p>
          <a:p>
            <a:pPr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- </a:t>
            </a:r>
            <a:r>
              <a:rPr lang="uk-UA" sz="4000" b="1" dirty="0" smtClean="0"/>
              <a:t>ДО</a:t>
            </a:r>
            <a:r>
              <a:rPr lang="en-US" sz="4000" b="1" dirty="0" smtClean="0"/>
              <a:t> </a:t>
            </a:r>
            <a:r>
              <a:rPr lang="en-US" sz="5200" b="1" dirty="0" smtClean="0">
                <a:solidFill>
                  <a:schemeClr val="accent2"/>
                </a:solidFill>
              </a:rPr>
              <a:t>1200</a:t>
            </a:r>
            <a:r>
              <a:rPr lang="uk-UA" sz="5200" b="1" dirty="0" smtClean="0">
                <a:solidFill>
                  <a:schemeClr val="accent2"/>
                </a:solidFill>
              </a:rPr>
              <a:t> </a:t>
            </a:r>
            <a:r>
              <a:rPr lang="uk-UA" sz="4000" b="1" dirty="0" smtClean="0"/>
              <a:t>ТЕРИКОНІВ, з </a:t>
            </a:r>
            <a:r>
              <a:rPr lang="uk-UA" sz="4000" b="1" dirty="0" err="1" smtClean="0"/>
              <a:t>ЯКІХ</a:t>
            </a:r>
            <a:r>
              <a:rPr lang="uk-UA" sz="4000" b="1" dirty="0" smtClean="0"/>
              <a:t> </a:t>
            </a:r>
          </a:p>
          <a:p>
            <a:pPr>
              <a:buNone/>
            </a:pPr>
            <a:r>
              <a:rPr lang="uk-UA" sz="4000" b="1" dirty="0"/>
              <a:t> </a:t>
            </a:r>
            <a:r>
              <a:rPr lang="uk-UA" sz="4000" b="1" dirty="0" smtClean="0"/>
              <a:t>    ДО </a:t>
            </a:r>
            <a:r>
              <a:rPr lang="uk-UA" sz="5200" b="1" dirty="0" smtClean="0">
                <a:solidFill>
                  <a:schemeClr val="accent2"/>
                </a:solidFill>
              </a:rPr>
              <a:t>300 </a:t>
            </a:r>
            <a:r>
              <a:rPr lang="uk-UA" sz="4000" b="1" dirty="0" smtClean="0"/>
              <a:t>ГОРЯТЬ</a:t>
            </a:r>
            <a:r>
              <a:rPr lang="en-US" sz="4000" b="1" dirty="0" smtClean="0"/>
              <a:t>;</a:t>
            </a:r>
            <a:endParaRPr lang="ru-RU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0140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8560" y="0"/>
            <a:ext cx="10080104" cy="82535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 -</a:t>
            </a:r>
            <a:r>
              <a:rPr lang="en-US" sz="4800" b="1" dirty="0" smtClean="0">
                <a:solidFill>
                  <a:schemeClr val="accent2"/>
                </a:solidFill>
              </a:rPr>
              <a:t>1574</a:t>
            </a:r>
            <a:r>
              <a:rPr lang="en-US" sz="4400" b="1" dirty="0" smtClean="0"/>
              <a:t> </a:t>
            </a:r>
            <a:r>
              <a:rPr lang="uk-UA" sz="4400" b="1" dirty="0" smtClean="0"/>
              <a:t>ФІЛЬТРУЮЧИХ НАКОПИЧУВА- ЧІВ ІЗ ТОКСИЧНИМИ ТА ЗАБРУДНЕ-</a:t>
            </a:r>
          </a:p>
          <a:p>
            <a:pPr>
              <a:buNone/>
            </a:pPr>
            <a:r>
              <a:rPr lang="uk-UA" sz="4400" b="1" dirty="0" smtClean="0"/>
              <a:t>    НИМИ </a:t>
            </a:r>
            <a:r>
              <a:rPr lang="uk-UA" sz="4400" b="1" dirty="0" smtClean="0"/>
              <a:t>СТОКАМИ ПЛОЩЕЮ </a:t>
            </a:r>
            <a:r>
              <a:rPr lang="uk-UA" sz="4800" b="1" dirty="0" smtClean="0">
                <a:solidFill>
                  <a:schemeClr val="accent2"/>
                </a:solidFill>
              </a:rPr>
              <a:t>102 </a:t>
            </a:r>
            <a:r>
              <a:rPr lang="uk-UA" sz="4400" b="1" dirty="0" smtClean="0"/>
              <a:t>КМ2</a:t>
            </a:r>
            <a:r>
              <a:rPr lang="en-US" sz="4400" b="1" dirty="0" smtClean="0"/>
              <a:t>;</a:t>
            </a:r>
            <a:endParaRPr lang="en-US" sz="4400" b="1" dirty="0"/>
          </a:p>
          <a:p>
            <a:pPr>
              <a:buNone/>
            </a:pPr>
            <a:r>
              <a:rPr lang="uk-UA" sz="4400" b="1" dirty="0" smtClean="0"/>
              <a:t>  </a:t>
            </a:r>
            <a:r>
              <a:rPr lang="uk-UA" sz="4400" b="1" dirty="0" smtClean="0"/>
              <a:t>  </a:t>
            </a:r>
            <a:r>
              <a:rPr lang="en-US" sz="4400" b="1" dirty="0" smtClean="0"/>
              <a:t>-</a:t>
            </a:r>
            <a:r>
              <a:rPr lang="en-US" sz="4800" b="1" dirty="0" smtClean="0">
                <a:solidFill>
                  <a:schemeClr val="accent2"/>
                </a:solidFill>
              </a:rPr>
              <a:t>800</a:t>
            </a:r>
            <a:r>
              <a:rPr lang="uk-UA" sz="4400" b="1" dirty="0" smtClean="0"/>
              <a:t> МЛН.М3</a:t>
            </a:r>
            <a:r>
              <a:rPr lang="en-US" sz="4400" b="1" dirty="0" smtClean="0"/>
              <a:t>/</a:t>
            </a:r>
            <a:r>
              <a:rPr lang="uk-UA" sz="4400" b="1" dirty="0" smtClean="0"/>
              <a:t>РІК СТОКІВ МІНЕРА- </a:t>
            </a:r>
            <a:r>
              <a:rPr lang="uk-UA" sz="4400" b="1" dirty="0" smtClean="0"/>
              <a:t>   ЛІЗОВАНИХ </a:t>
            </a:r>
            <a:r>
              <a:rPr lang="uk-UA" sz="4400" b="1" dirty="0" smtClean="0"/>
              <a:t>ШАХТНИХ ВОД</a:t>
            </a:r>
            <a:r>
              <a:rPr lang="en-US" sz="4400" b="1" dirty="0" smtClean="0"/>
              <a:t>;</a:t>
            </a:r>
          </a:p>
          <a:p>
            <a:pPr>
              <a:buNone/>
            </a:pPr>
            <a:r>
              <a:rPr lang="uk-UA" sz="4400" b="1" dirty="0" smtClean="0"/>
              <a:t>    </a:t>
            </a:r>
            <a:r>
              <a:rPr lang="en-US" sz="4400" b="1" dirty="0" smtClean="0"/>
              <a:t>-</a:t>
            </a:r>
            <a:r>
              <a:rPr lang="uk-UA" sz="4400" b="1" dirty="0" smtClean="0"/>
              <a:t>ІСНУЄ ДО </a:t>
            </a:r>
            <a:r>
              <a:rPr lang="uk-UA" sz="4800" b="1" dirty="0" smtClean="0">
                <a:solidFill>
                  <a:schemeClr val="accent2"/>
                </a:solidFill>
              </a:rPr>
              <a:t>59000</a:t>
            </a:r>
            <a:r>
              <a:rPr lang="uk-UA" sz="4400" b="1" dirty="0" smtClean="0"/>
              <a:t> КМ ВОДОПРОВ.-</a:t>
            </a:r>
          </a:p>
          <a:p>
            <a:pPr>
              <a:buNone/>
            </a:pPr>
            <a:r>
              <a:rPr lang="uk-UA" sz="4400" b="1" dirty="0" smtClean="0"/>
              <a:t>   КАНАЛІЗ.-ТЕПЛОМЕРЕЖ З ВТРАТАМИ </a:t>
            </a:r>
          </a:p>
          <a:p>
            <a:pPr>
              <a:buNone/>
            </a:pPr>
            <a:r>
              <a:rPr lang="uk-UA" sz="4400" b="1" dirty="0" smtClean="0"/>
              <a:t> </a:t>
            </a:r>
            <a:r>
              <a:rPr lang="uk-UA" sz="4400" b="1" dirty="0" smtClean="0"/>
              <a:t>   ВІД </a:t>
            </a:r>
            <a:r>
              <a:rPr lang="uk-UA" sz="4800" b="1" dirty="0" smtClean="0">
                <a:solidFill>
                  <a:schemeClr val="accent2"/>
                </a:solidFill>
              </a:rPr>
              <a:t>50-60</a:t>
            </a:r>
            <a:r>
              <a:rPr lang="uk-UA" sz="4400" b="1" dirty="0" smtClean="0"/>
              <a:t> </a:t>
            </a:r>
            <a:r>
              <a:rPr lang="uk-UA" sz="4800" b="1" dirty="0" smtClean="0">
                <a:solidFill>
                  <a:schemeClr val="accent2"/>
                </a:solidFill>
              </a:rPr>
              <a:t>ДО 90-100 %%</a:t>
            </a:r>
            <a:endParaRPr lang="en-US" sz="48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uk-UA" sz="4400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89640" cy="64087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400" b="1" dirty="0" smtClean="0"/>
              <a:t>  -</a:t>
            </a:r>
            <a:r>
              <a:rPr lang="uk-UA" sz="4400" b="1" dirty="0" smtClean="0"/>
              <a:t>ЩОРІЧНИЙ ВИКІД ДО</a:t>
            </a:r>
            <a:r>
              <a:rPr lang="uk-UA" sz="5400" b="1" dirty="0" smtClean="0">
                <a:solidFill>
                  <a:schemeClr val="accent2"/>
                </a:solidFill>
              </a:rPr>
              <a:t> 6</a:t>
            </a:r>
            <a:r>
              <a:rPr lang="uk-UA" sz="4400" b="1" dirty="0" smtClean="0"/>
              <a:t> МЛРД</a:t>
            </a:r>
          </a:p>
          <a:p>
            <a:pPr marL="0" indent="0">
              <a:buNone/>
            </a:pPr>
            <a:r>
              <a:rPr lang="uk-UA" sz="4400" b="1" dirty="0" smtClean="0"/>
              <a:t>   М3</a:t>
            </a:r>
            <a:r>
              <a:rPr lang="en-US" sz="4400" b="1" dirty="0" smtClean="0"/>
              <a:t>/</a:t>
            </a:r>
            <a:r>
              <a:rPr lang="uk-UA" sz="4400" b="1" dirty="0" smtClean="0"/>
              <a:t>РІК ВИБУХОНЕБЕЗПЕЧНИХ            ТА ТОКС.ГАЗІВ (</a:t>
            </a:r>
            <a:r>
              <a:rPr lang="uk-UA" sz="4400" b="1" dirty="0" smtClean="0">
                <a:solidFill>
                  <a:schemeClr val="accent2"/>
                </a:solidFill>
              </a:rPr>
              <a:t>МЕТАН,РАДОН</a:t>
            </a:r>
            <a:r>
              <a:rPr lang="uk-UA" sz="4400" b="1" dirty="0" smtClean="0"/>
              <a:t>)</a:t>
            </a:r>
            <a:r>
              <a:rPr lang="en-US" sz="4400" b="1" dirty="0" smtClean="0"/>
              <a:t>;</a:t>
            </a:r>
            <a:endParaRPr lang="uk-UA" sz="4400" b="1" dirty="0" smtClean="0"/>
          </a:p>
          <a:p>
            <a:pPr marL="0" indent="0">
              <a:buNone/>
            </a:pPr>
            <a:r>
              <a:rPr lang="uk-UA" sz="4400" b="1" dirty="0"/>
              <a:t> </a:t>
            </a:r>
            <a:r>
              <a:rPr lang="uk-UA" sz="4400" b="1" dirty="0" smtClean="0"/>
              <a:t>  </a:t>
            </a:r>
            <a:r>
              <a:rPr lang="en-US" sz="4400" b="1" dirty="0" smtClean="0"/>
              <a:t>-</a:t>
            </a:r>
            <a:r>
              <a:rPr lang="uk-UA" sz="4400" b="1" dirty="0" smtClean="0"/>
              <a:t> </a:t>
            </a:r>
            <a:r>
              <a:rPr lang="uk-UA" sz="5400" b="1" dirty="0" smtClean="0">
                <a:solidFill>
                  <a:schemeClr val="accent2"/>
                </a:solidFill>
              </a:rPr>
              <a:t>113 </a:t>
            </a:r>
            <a:r>
              <a:rPr lang="uk-UA" sz="4400" b="1" dirty="0" smtClean="0"/>
              <a:t>ДІЮЧИХ ВОДОЗАБОРІВ </a:t>
            </a:r>
          </a:p>
          <a:p>
            <a:pPr marL="0" indent="0">
              <a:buNone/>
            </a:pPr>
            <a:r>
              <a:rPr lang="uk-UA" sz="4400" b="1" dirty="0"/>
              <a:t> </a:t>
            </a:r>
            <a:r>
              <a:rPr lang="uk-UA" sz="4400" b="1" dirty="0" smtClean="0"/>
              <a:t> ПІДЗЕМ</a:t>
            </a:r>
            <a:r>
              <a:rPr lang="uk-UA" sz="4400" b="1" dirty="0"/>
              <a:t>.</a:t>
            </a:r>
            <a:r>
              <a:rPr lang="uk-UA" sz="4400" b="1" dirty="0" smtClean="0"/>
              <a:t> ВОД (</a:t>
            </a:r>
            <a:r>
              <a:rPr lang="uk-UA" sz="5400" b="1" dirty="0" smtClean="0">
                <a:solidFill>
                  <a:schemeClr val="accent2"/>
                </a:solidFill>
              </a:rPr>
              <a:t>1.8</a:t>
            </a:r>
            <a:r>
              <a:rPr lang="uk-UA" sz="4400" b="1" dirty="0" smtClean="0"/>
              <a:t>МЛН.М3</a:t>
            </a:r>
            <a:r>
              <a:rPr lang="en-US" sz="4400" b="1" dirty="0" smtClean="0"/>
              <a:t>/</a:t>
            </a:r>
            <a:r>
              <a:rPr lang="uk-UA" sz="4400" b="1" dirty="0" smtClean="0"/>
              <a:t>ДОБ.),</a:t>
            </a:r>
          </a:p>
          <a:p>
            <a:pPr marL="0" indent="0">
              <a:buNone/>
            </a:pPr>
            <a:r>
              <a:rPr lang="uk-UA" sz="4400" b="1" dirty="0"/>
              <a:t> </a:t>
            </a:r>
            <a:r>
              <a:rPr lang="uk-UA" sz="4400" b="1" dirty="0" smtClean="0"/>
              <a:t>В Т.Ч.</a:t>
            </a:r>
            <a:r>
              <a:rPr lang="uk-UA" sz="5800" b="1" dirty="0" smtClean="0">
                <a:solidFill>
                  <a:schemeClr val="accent2"/>
                </a:solidFill>
              </a:rPr>
              <a:t> 48 </a:t>
            </a:r>
            <a:r>
              <a:rPr lang="uk-UA" sz="4400" b="1" dirty="0" smtClean="0"/>
              <a:t>ЗАБРУДНЕНІ</a:t>
            </a:r>
            <a:r>
              <a:rPr lang="en-US" sz="4400" b="1" dirty="0" smtClean="0"/>
              <a:t>;</a:t>
            </a:r>
          </a:p>
          <a:p>
            <a:pPr marL="0" indent="0">
              <a:buNone/>
            </a:pPr>
            <a:r>
              <a:rPr lang="en-US" sz="4400" b="1" dirty="0" smtClean="0"/>
              <a:t>  - </a:t>
            </a:r>
            <a:r>
              <a:rPr lang="uk-UA" sz="4400" b="1" dirty="0" smtClean="0"/>
              <a:t>ШАХТА </a:t>
            </a:r>
            <a:r>
              <a:rPr lang="en-US" sz="5200" b="1" dirty="0" smtClean="0">
                <a:solidFill>
                  <a:schemeClr val="accent2"/>
                </a:solidFill>
              </a:rPr>
              <a:t>“</a:t>
            </a:r>
            <a:r>
              <a:rPr lang="uk-UA" sz="5200" b="1" dirty="0" smtClean="0">
                <a:solidFill>
                  <a:schemeClr val="accent2"/>
                </a:solidFill>
              </a:rPr>
              <a:t>ЮНКОМ</a:t>
            </a:r>
            <a:r>
              <a:rPr lang="en-US" sz="5200" b="1" dirty="0" smtClean="0">
                <a:solidFill>
                  <a:schemeClr val="accent2"/>
                </a:solidFill>
              </a:rPr>
              <a:t>”</a:t>
            </a:r>
            <a:r>
              <a:rPr lang="uk-UA" sz="5200" b="1" dirty="0" smtClean="0">
                <a:solidFill>
                  <a:schemeClr val="accent2"/>
                </a:solidFill>
              </a:rPr>
              <a:t>З </a:t>
            </a:r>
            <a:r>
              <a:rPr lang="uk-UA" sz="5200" b="1" dirty="0" smtClean="0">
                <a:solidFill>
                  <a:schemeClr val="accent2"/>
                </a:solidFill>
              </a:rPr>
              <a:t>ПІДЗЕМНИМ </a:t>
            </a:r>
            <a:r>
              <a:rPr lang="uk-UA" sz="5200" b="1" dirty="0" smtClean="0">
                <a:solidFill>
                  <a:schemeClr val="accent2"/>
                </a:solidFill>
              </a:rPr>
              <a:t>АТОМНИМ ВИБУХОМ(860м)</a:t>
            </a:r>
            <a:r>
              <a:rPr lang="en-US" sz="5200" b="1" dirty="0" smtClean="0">
                <a:solidFill>
                  <a:schemeClr val="accent2"/>
                </a:solidFill>
              </a:rPr>
              <a:t>;</a:t>
            </a:r>
            <a:endParaRPr lang="uk-UA" sz="52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xmlns="" val="25936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66936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b="1" dirty="0" smtClean="0"/>
              <a:t>  -</a:t>
            </a:r>
            <a:r>
              <a:rPr lang="uk-UA" sz="4400" b="1" dirty="0" smtClean="0">
                <a:solidFill>
                  <a:schemeClr val="accent2"/>
                </a:solidFill>
              </a:rPr>
              <a:t>ЗАБРУДНЕНИЙ ТОКСИКАНТАМИ ПІДЗЕМНИЙ ПРОСТІР </a:t>
            </a:r>
            <a:r>
              <a:rPr lang="uk-UA" sz="5400" b="1" dirty="0" smtClean="0">
                <a:solidFill>
                  <a:schemeClr val="accent2"/>
                </a:solidFill>
              </a:rPr>
              <a:t>Г</a:t>
            </a:r>
            <a:r>
              <a:rPr lang="uk-UA" sz="4400" b="1" dirty="0" smtClean="0">
                <a:solidFill>
                  <a:schemeClr val="accent2"/>
                </a:solidFill>
              </a:rPr>
              <a:t>ОРЛІВ-СЬКОГО ХІМЗАВОДУ</a:t>
            </a:r>
            <a:r>
              <a:rPr lang="en-US" sz="4400" b="1" dirty="0" smtClean="0">
                <a:solidFill>
                  <a:schemeClr val="accent2"/>
                </a:solidFill>
              </a:rPr>
              <a:t>;</a:t>
            </a:r>
            <a:endParaRPr lang="uk-UA" sz="4400" b="1" dirty="0" smtClean="0">
              <a:solidFill>
                <a:schemeClr val="accent2"/>
              </a:solidFill>
            </a:endParaRPr>
          </a:p>
          <a:p>
            <a:pPr algn="just">
              <a:buNone/>
            </a:pPr>
            <a:r>
              <a:rPr lang="uk-UA" sz="4400" b="1" dirty="0" smtClean="0"/>
              <a:t>   -ЗАГРОЗА НЕКЕРУЄМОГО ЗАТО-</a:t>
            </a:r>
          </a:p>
          <a:p>
            <a:pPr algn="just">
              <a:buNone/>
            </a:pPr>
            <a:r>
              <a:rPr lang="uk-UA" sz="4400" b="1" dirty="0" smtClean="0"/>
              <a:t>ПЛЕННЯ </a:t>
            </a:r>
            <a:r>
              <a:rPr lang="uk-UA" sz="5400" b="1" dirty="0" smtClean="0">
                <a:solidFill>
                  <a:schemeClr val="accent2"/>
                </a:solidFill>
              </a:rPr>
              <a:t>М</a:t>
            </a:r>
            <a:r>
              <a:rPr lang="uk-UA" sz="4400" b="1" dirty="0" smtClean="0">
                <a:solidFill>
                  <a:schemeClr val="accent2"/>
                </a:solidFill>
              </a:rPr>
              <a:t>ИКІТІВСЬКОГО </a:t>
            </a:r>
            <a:r>
              <a:rPr lang="uk-UA" sz="4400" b="1" dirty="0" smtClean="0">
                <a:solidFill>
                  <a:schemeClr val="accent2"/>
                </a:solidFill>
              </a:rPr>
              <a:t>РТУТНОГО </a:t>
            </a:r>
            <a:r>
              <a:rPr lang="uk-UA" sz="4400" b="1" dirty="0" smtClean="0">
                <a:solidFill>
                  <a:schemeClr val="accent2"/>
                </a:solidFill>
              </a:rPr>
              <a:t>РУДНИКА</a:t>
            </a:r>
            <a:r>
              <a:rPr lang="en-US" sz="4400" b="1" dirty="0" smtClean="0">
                <a:solidFill>
                  <a:schemeClr val="accent2"/>
                </a:solidFill>
              </a:rPr>
              <a:t>;</a:t>
            </a:r>
            <a:endParaRPr lang="uk-UA" sz="4400" b="1" dirty="0" smtClean="0">
              <a:solidFill>
                <a:schemeClr val="accent2"/>
              </a:solidFill>
            </a:endParaRPr>
          </a:p>
          <a:p>
            <a:pPr algn="just">
              <a:buNone/>
            </a:pPr>
            <a:r>
              <a:rPr lang="uk-UA" sz="4400" b="1" dirty="0" smtClean="0"/>
              <a:t> -НАЯВНІСТЬ БІЛЬШЕ </a:t>
            </a:r>
            <a:r>
              <a:rPr lang="uk-UA" sz="5400" b="1" dirty="0" smtClean="0">
                <a:solidFill>
                  <a:schemeClr val="accent2"/>
                </a:solidFill>
              </a:rPr>
              <a:t>2000</a:t>
            </a:r>
            <a:r>
              <a:rPr lang="uk-UA" sz="5400" b="1" dirty="0" smtClean="0"/>
              <a:t> </a:t>
            </a:r>
            <a:r>
              <a:rPr lang="en-US" sz="5400" b="1" dirty="0" smtClean="0">
                <a:solidFill>
                  <a:schemeClr val="accent2"/>
                </a:solidFill>
              </a:rPr>
              <a:t>“</a:t>
            </a:r>
            <a:r>
              <a:rPr lang="uk-UA" sz="5400" b="1" dirty="0" smtClean="0">
                <a:solidFill>
                  <a:schemeClr val="accent2"/>
                </a:solidFill>
              </a:rPr>
              <a:t>КОПА-</a:t>
            </a:r>
          </a:p>
          <a:p>
            <a:pPr algn="just">
              <a:buNone/>
            </a:pPr>
            <a:r>
              <a:rPr lang="uk-UA" sz="5400" b="1" dirty="0" smtClean="0">
                <a:solidFill>
                  <a:schemeClr val="accent2"/>
                </a:solidFill>
              </a:rPr>
              <a:t>НОК</a:t>
            </a:r>
            <a:r>
              <a:rPr lang="en-US" sz="5400" b="1" dirty="0" smtClean="0">
                <a:solidFill>
                  <a:schemeClr val="accent2"/>
                </a:solidFill>
              </a:rPr>
              <a:t>”</a:t>
            </a:r>
            <a:r>
              <a:rPr lang="uk-UA" sz="4400" b="1" dirty="0" smtClean="0"/>
              <a:t> ЯК ДЖЕРЕЛ ВИТОКУ ЗАБРУДНЕНЬ.</a:t>
            </a:r>
            <a:endParaRPr lang="ru-RU" sz="4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147248" cy="360040"/>
          </a:xfrm>
        </p:spPr>
        <p:txBody>
          <a:bodyPr>
            <a:normAutofit fontScale="90000"/>
          </a:bodyPr>
          <a:lstStyle/>
          <a:p>
            <a:r>
              <a:rPr lang="uk-UA" sz="4900" b="1" dirty="0" smtClean="0"/>
              <a:t/>
            </a:r>
            <a:br>
              <a:rPr lang="uk-UA" sz="4900" b="1" dirty="0" smtClean="0"/>
            </a:br>
            <a:r>
              <a:rPr lang="uk-UA" sz="4900" b="1" dirty="0" err="1" smtClean="0"/>
              <a:t>ДОНБАС-</a:t>
            </a:r>
            <a:r>
              <a:rPr lang="uk-UA" sz="4900" b="1" dirty="0" smtClean="0"/>
              <a:t/>
            </a:r>
            <a:br>
              <a:rPr lang="uk-UA" sz="4900" b="1" dirty="0" smtClean="0"/>
            </a:br>
            <a:r>
              <a:rPr lang="uk-UA" sz="4900" b="1" dirty="0" smtClean="0"/>
              <a:t>ЦЕ ОДНА ІЗ ВЕЛИКИХ ТА НЕБЕЗПЕЧНИХ ПРИРОДНО-ТЕХНОГЕННИХ ГЕОСИСТЕМ У СВІТІ</a:t>
            </a:r>
            <a:r>
              <a:rPr lang="en-US" sz="4900" b="1" dirty="0" smtClean="0"/>
              <a:t>:</a:t>
            </a:r>
            <a:br>
              <a:rPr lang="en-US" sz="4900" b="1" dirty="0" smtClean="0"/>
            </a:br>
            <a:r>
              <a:rPr lang="en-US" sz="4900" b="1" dirty="0" smtClean="0"/>
              <a:t>-</a:t>
            </a:r>
            <a:r>
              <a:rPr lang="uk-UA" sz="4900" b="1" dirty="0" smtClean="0"/>
              <a:t>ПЛОЩА </a:t>
            </a:r>
            <a:r>
              <a:rPr lang="uk-UA" sz="6000" b="1" dirty="0" smtClean="0">
                <a:solidFill>
                  <a:schemeClr val="accent2"/>
                </a:solidFill>
              </a:rPr>
              <a:t>ДО 20000 КВ.КМ</a:t>
            </a:r>
            <a:r>
              <a:rPr lang="en-US" sz="6000" b="1" dirty="0" smtClean="0">
                <a:solidFill>
                  <a:schemeClr val="accent2"/>
                </a:solidFill>
              </a:rPr>
              <a:t>;</a:t>
            </a:r>
            <a:r>
              <a:rPr lang="uk-UA" sz="6000" b="1" dirty="0" smtClean="0">
                <a:solidFill>
                  <a:schemeClr val="accent2"/>
                </a:solidFill>
              </a:rPr>
              <a:t/>
            </a:r>
            <a:br>
              <a:rPr lang="uk-UA" sz="6000" b="1" dirty="0" smtClean="0">
                <a:solidFill>
                  <a:schemeClr val="accent2"/>
                </a:solidFill>
              </a:rPr>
            </a:br>
            <a:r>
              <a:rPr lang="uk-UA" sz="4900" b="1" dirty="0" smtClean="0"/>
              <a:t>-МЕШКАЄ </a:t>
            </a:r>
            <a:r>
              <a:rPr lang="uk-UA" sz="5300" b="1" dirty="0" smtClean="0">
                <a:solidFill>
                  <a:schemeClr val="accent2"/>
                </a:solidFill>
              </a:rPr>
              <a:t>ДО </a:t>
            </a:r>
            <a:r>
              <a:rPr lang="en-US" sz="5300" b="1" dirty="0" smtClean="0">
                <a:solidFill>
                  <a:schemeClr val="accent2"/>
                </a:solidFill>
              </a:rPr>
              <a:t>7</a:t>
            </a:r>
            <a:r>
              <a:rPr lang="uk-UA" sz="5300" b="1" dirty="0" smtClean="0">
                <a:solidFill>
                  <a:schemeClr val="accent2"/>
                </a:solidFill>
              </a:rPr>
              <a:t> </a:t>
            </a:r>
            <a:r>
              <a:rPr lang="uk-UA" sz="5300" b="1" dirty="0" smtClean="0">
                <a:solidFill>
                  <a:schemeClr val="accent2"/>
                </a:solidFill>
              </a:rPr>
              <a:t>МЛН.ЛЮДЕЙ</a:t>
            </a:r>
            <a:r>
              <a:rPr lang="en-US" sz="4900" b="1" dirty="0" smtClean="0"/>
              <a:t>;</a:t>
            </a:r>
            <a:br>
              <a:rPr lang="en-US" sz="4900" b="1" dirty="0" smtClean="0"/>
            </a:br>
            <a:r>
              <a:rPr lang="en-US" sz="4900" b="1" dirty="0" smtClean="0"/>
              <a:t>-</a:t>
            </a:r>
            <a:r>
              <a:rPr lang="uk-UA" sz="4900" b="1" dirty="0" smtClean="0"/>
              <a:t>РОЗТАШОВАНО </a:t>
            </a:r>
            <a:r>
              <a:rPr lang="uk-UA" sz="6000" b="1" dirty="0" smtClean="0">
                <a:solidFill>
                  <a:schemeClr val="accent2"/>
                </a:solidFill>
              </a:rPr>
              <a:t>БІЛЬШЕ</a:t>
            </a:r>
            <a:r>
              <a:rPr lang="uk-UA" sz="6000" b="1" dirty="0" smtClean="0">
                <a:solidFill>
                  <a:schemeClr val="accent2"/>
                </a:solidFill>
              </a:rPr>
              <a:t> 4000</a:t>
            </a:r>
            <a:r>
              <a:rPr lang="uk-UA" sz="6000" b="1" dirty="0" smtClean="0">
                <a:solidFill>
                  <a:schemeClr val="accent2"/>
                </a:solidFill>
              </a:rPr>
              <a:t> </a:t>
            </a:r>
            <a:r>
              <a:rPr lang="uk-UA" sz="4900" b="1" dirty="0" smtClean="0"/>
              <a:t>ПОТЕНЦ. НЕБЕЗПЕЧ. ОБ</a:t>
            </a:r>
            <a:r>
              <a:rPr lang="en-US" sz="4900" b="1" dirty="0" smtClean="0"/>
              <a:t>’</a:t>
            </a:r>
            <a:r>
              <a:rPr lang="uk-UA" sz="4900" b="1" dirty="0" smtClean="0"/>
              <a:t>ЄКТІВ</a:t>
            </a:r>
            <a:br>
              <a:rPr lang="uk-UA" sz="4900" b="1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309320"/>
            <a:ext cx="8363272" cy="176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рис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57175"/>
            <a:ext cx="8642350" cy="5886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рис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52438"/>
            <a:ext cx="8893175" cy="5656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305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Фотография Photo Editor</vt:lpstr>
      <vt:lpstr>ПОТЕНЦІЙНІ  ЕКОЛОГО-ГЕОЛОГІЧНІ НЕБЕЗПЕКИ ТЕРОРИСТИЧНИХ ПОДІЙ  НА  СХОДІ  УКРАЇНИ</vt:lpstr>
      <vt:lpstr>          </vt:lpstr>
      <vt:lpstr>АНОМАЛЬНА ПРИРОДНО-ТЕХНОГЕННА ГЕОСИСТЕМА  ДОНБАСУ:</vt:lpstr>
      <vt:lpstr>Слайд 4</vt:lpstr>
      <vt:lpstr>                  </vt:lpstr>
      <vt:lpstr>Слайд 6</vt:lpstr>
      <vt:lpstr> ДОНБАС- ЦЕ ОДНА ІЗ ВЕЛИКИХ ТА НЕБЕЗПЕЧНИХ ПРИРОДНО-ТЕХНОГЕННИХ ГЕОСИСТЕМ У СВІТІ: -ПЛОЩА ДО 20000 КВ.КМ; -МЕШКАЄ ДО 7 МЛН.ЛЮДЕЙ; -РОЗТАШОВАНО БІЛЬШЕ 4000 ПОТЕНЦ. НЕБЕЗПЕЧ. ОБ’ЄКТІВ  </vt:lpstr>
      <vt:lpstr>Слайд 8</vt:lpstr>
      <vt:lpstr>Слайд 9</vt:lpstr>
      <vt:lpstr>Слайд 10</vt:lpstr>
      <vt:lpstr>Слайд 11</vt:lpstr>
      <vt:lpstr>Слайд 12</vt:lpstr>
      <vt:lpstr>                                    </vt:lpstr>
      <vt:lpstr>Слайд 14</vt:lpstr>
      <vt:lpstr>Слайд 15</vt:lpstr>
      <vt:lpstr>ДЯКУЄМО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ПОТЕНЦІЙНІ  ЕКОЛОГО-ГЕОЛОГІЧНІ НЕБЕЗПЕКИ ТЕРОРИСТИЧНИХ ПОДІЙ  НА  СХОДІ  УКРАЇНИ</dc:title>
  <dc:creator>1</dc:creator>
  <cp:lastModifiedBy>1</cp:lastModifiedBy>
  <cp:revision>48</cp:revision>
  <dcterms:created xsi:type="dcterms:W3CDTF">2014-07-21T14:10:15Z</dcterms:created>
  <dcterms:modified xsi:type="dcterms:W3CDTF">2014-07-28T15:40:38Z</dcterms:modified>
</cp:coreProperties>
</file>