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8" r:id="rId4"/>
    <p:sldId id="280" r:id="rId5"/>
    <p:sldId id="281" r:id="rId6"/>
    <p:sldId id="275" r:id="rId7"/>
    <p:sldId id="276" r:id="rId8"/>
    <p:sldId id="285" r:id="rId9"/>
    <p:sldId id="284" r:id="rId10"/>
    <p:sldId id="286" r:id="rId11"/>
    <p:sldId id="287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Лист1!$F$1:$F$22</c:f>
              <c:strCache>
                <c:ptCount val="22"/>
                <c:pt idx="0">
                  <c:v>Руанда </c:v>
                </c:pt>
                <c:pt idx="1">
                  <c:v>Пд Судан</c:v>
                </c:pt>
                <c:pt idx="2">
                  <c:v>С. Леоне</c:v>
                </c:pt>
                <c:pt idx="3">
                  <c:v>Гаїті</c:v>
                </c:pt>
                <c:pt idx="4">
                  <c:v>Коморські о-ви</c:v>
                </c:pt>
                <c:pt idx="5">
                  <c:v>Ефіопія </c:v>
                </c:pt>
                <c:pt idx="6">
                  <c:v>Еритрея</c:v>
                </c:pt>
                <c:pt idx="7">
                  <c:v>Мозамбік</c:v>
                </c:pt>
                <c:pt idx="8">
                  <c:v>Гвінея-Бісау</c:v>
                </c:pt>
                <c:pt idx="9">
                  <c:v>Афганістан</c:v>
                </c:pt>
                <c:pt idx="10">
                  <c:v>Малі</c:v>
                </c:pt>
                <c:pt idx="11">
                  <c:v>Того</c:v>
                </c:pt>
                <c:pt idx="12">
                  <c:v>Гвінея </c:v>
                </c:pt>
                <c:pt idx="13">
                  <c:v>Токелау</c:v>
                </c:pt>
                <c:pt idx="14">
                  <c:v>Мадагаскар</c:v>
                </c:pt>
                <c:pt idx="15">
                  <c:v>Малаві </c:v>
                </c:pt>
                <c:pt idx="16">
                  <c:v>Нігер </c:v>
                </c:pt>
                <c:pt idx="17">
                  <c:v>Ліберія </c:v>
                </c:pt>
                <c:pt idx="18">
                  <c:v>ЦАР</c:v>
                </c:pt>
                <c:pt idx="19">
                  <c:v>Бурунді</c:v>
                </c:pt>
                <c:pt idx="20">
                  <c:v>Сомалі </c:v>
                </c:pt>
                <c:pt idx="21">
                  <c:v>Зімбабве </c:v>
                </c:pt>
              </c:strCache>
            </c:strRef>
          </c:cat>
          <c:val>
            <c:numRef>
              <c:f>Лист1!$G$1:$G$22</c:f>
              <c:numCache>
                <c:formatCode>General</c:formatCode>
                <c:ptCount val="22"/>
                <c:pt idx="0">
                  <c:v>1500</c:v>
                </c:pt>
                <c:pt idx="1">
                  <c:v>1400</c:v>
                </c:pt>
                <c:pt idx="2">
                  <c:v>1400</c:v>
                </c:pt>
                <c:pt idx="3">
                  <c:v>1300</c:v>
                </c:pt>
                <c:pt idx="4">
                  <c:v>1300</c:v>
                </c:pt>
                <c:pt idx="5">
                  <c:v>1300</c:v>
                </c:pt>
                <c:pt idx="6">
                  <c:v>1200</c:v>
                </c:pt>
                <c:pt idx="7">
                  <c:v>1200</c:v>
                </c:pt>
                <c:pt idx="8">
                  <c:v>1200</c:v>
                </c:pt>
                <c:pt idx="9">
                  <c:v>1100</c:v>
                </c:pt>
                <c:pt idx="10">
                  <c:v>1100</c:v>
                </c:pt>
                <c:pt idx="11">
                  <c:v>1100</c:v>
                </c:pt>
                <c:pt idx="12">
                  <c:v>1100</c:v>
                </c:pt>
                <c:pt idx="13">
                  <c:v>1000</c:v>
                </c:pt>
                <c:pt idx="14">
                  <c:v>1000</c:v>
                </c:pt>
                <c:pt idx="15">
                  <c:v>900</c:v>
                </c:pt>
                <c:pt idx="16">
                  <c:v>800</c:v>
                </c:pt>
                <c:pt idx="17">
                  <c:v>700</c:v>
                </c:pt>
                <c:pt idx="18">
                  <c:v>700</c:v>
                </c:pt>
                <c:pt idx="19">
                  <c:v>600</c:v>
                </c:pt>
                <c:pt idx="20">
                  <c:v>600</c:v>
                </c:pt>
                <c:pt idx="21">
                  <c:v>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93472"/>
        <c:axId val="30395008"/>
      </c:barChart>
      <c:catAx>
        <c:axId val="303934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uk-UA"/>
          </a:p>
        </c:txPr>
        <c:crossAx val="30395008"/>
        <c:crosses val="autoZero"/>
        <c:auto val="1"/>
        <c:lblAlgn val="ctr"/>
        <c:lblOffset val="100"/>
        <c:noMultiLvlLbl val="0"/>
      </c:catAx>
      <c:valAx>
        <c:axId val="30395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393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www.cia.gov/library/publications/the-world-factbook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>Лісовський </a:t>
            </a:r>
            <a:r>
              <a:rPr lang="uk-UA" sz="2200" dirty="0" smtClean="0"/>
              <a:t>С.А.</a:t>
            </a:r>
            <a:br>
              <a:rPr lang="uk-UA" sz="2200" dirty="0" smtClean="0"/>
            </a:br>
            <a:r>
              <a:rPr lang="uk-UA" sz="2200" dirty="0" smtClean="0"/>
              <a:t>Інститут географії НАН України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2700" b="1" dirty="0" smtClean="0"/>
              <a:t>Вплив </a:t>
            </a:r>
            <a:r>
              <a:rPr lang="uk-UA" sz="2700" b="1" dirty="0"/>
              <a:t>військових конфліктів на можливості сталого розвитку та </a:t>
            </a:r>
            <a:r>
              <a:rPr lang="uk-UA" sz="2700" b="1" dirty="0" smtClean="0"/>
              <a:t>роль географії </a:t>
            </a:r>
            <a:r>
              <a:rPr lang="uk-UA" sz="2700" b="1" dirty="0"/>
              <a:t>у опрацюванні рекомендацій щодо подолання наслідків війни на сході України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274" y="1484784"/>
            <a:ext cx="3312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3236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Регіони України. Збалансованість розвитку.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449294"/>
              </p:ext>
            </p:extLst>
          </p:nvPr>
        </p:nvGraphicFramePr>
        <p:xfrm>
          <a:off x="539554" y="1600199"/>
          <a:ext cx="8280916" cy="4925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1731"/>
                <a:gridCol w="725465"/>
                <a:gridCol w="725465"/>
                <a:gridCol w="725465"/>
                <a:gridCol w="725465"/>
                <a:gridCol w="725465"/>
                <a:gridCol w="725465"/>
                <a:gridCol w="725465"/>
                <a:gridCol w="725465"/>
                <a:gridCol w="725465"/>
              </a:tblGrid>
              <a:tr h="251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Регіони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Іжн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Іін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 в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 знт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Ізпр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Ікв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Ідн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Іпрв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Ізр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Україна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1,00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Закарпатська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3,51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2,54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Волинська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0,29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2,34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Рівненська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0,19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2,02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2,21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Одеська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2,55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Київська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2,74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2,33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2,92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Івано-Франківська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2,57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Харківська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3,07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Хмельницька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0,16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Львівська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Вінницька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2,17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Житомирська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0,21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1,69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Чернігівська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0,22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1,96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2,02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АР Крим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2,07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Чернівецька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1,52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Миколаївська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0,24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1,56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Сумська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1,68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Херсонська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0,19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1,96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1,82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Тернопільська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0,14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0,51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Полтавська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1,56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Кіровоградська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0,27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Запорізька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1,06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Черкаська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1,52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Дніпропетровська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1,16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Донецька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1,31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0,4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1,47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2,13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1,18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  <a:tr h="17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Луганська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0,39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0,75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0,85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0,62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0,92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1,73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1,78</a:t>
                      </a:r>
                      <a:endParaRPr lang="uk-UA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0,29</a:t>
                      </a:r>
                      <a:endParaRPr lang="uk-UA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60" marR="5876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385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82" name="Picture 2" descr="Zb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8496944" cy="612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10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Донбас потребує системної структурної перебудови, інноваційного оновлення господарства</a:t>
            </a:r>
            <a:r>
              <a:rPr lang="uk-UA" dirty="0" smtClean="0"/>
              <a:t>. </a:t>
            </a:r>
          </a:p>
          <a:p>
            <a:pPr algn="just"/>
            <a:r>
              <a:rPr lang="uk-UA" dirty="0" smtClean="0"/>
              <a:t>Проблема надзвичайно складна, потребує комплексного міждисциплінарного підходу до вирішення.</a:t>
            </a:r>
          </a:p>
          <a:p>
            <a:pPr algn="just"/>
            <a:r>
              <a:rPr lang="uk-UA" dirty="0" smtClean="0"/>
              <a:t>Таким </a:t>
            </a:r>
            <a:r>
              <a:rPr lang="uk-UA" dirty="0"/>
              <a:t>чином, особливої актуальності сьогодні набуває завдання комплексного вивчення всіх складових суспільно-територіального та природно-територіального комплексів регіону: природної, економічної, соціальної, екологічної, культурологічної, політичної, що можливе в рамках </a:t>
            </a:r>
            <a:endParaRPr lang="uk-UA" sz="3400" b="1" dirty="0"/>
          </a:p>
          <a:p>
            <a:pPr algn="just"/>
            <a:r>
              <a:rPr lang="uk-UA" sz="3400" b="1" dirty="0" err="1" smtClean="0"/>
              <a:t>загальногеографічної</a:t>
            </a:r>
            <a:r>
              <a:rPr lang="uk-UA" sz="3400" b="1" dirty="0" smtClean="0"/>
              <a:t>  </a:t>
            </a:r>
            <a:r>
              <a:rPr lang="uk-UA" sz="3400" b="1" dirty="0"/>
              <a:t>наукової методології, з її основними принципами </a:t>
            </a:r>
            <a:r>
              <a:rPr lang="uk-UA" sz="3400" b="1" dirty="0" err="1"/>
              <a:t>територіальності</a:t>
            </a:r>
            <a:r>
              <a:rPr lang="uk-UA" sz="3400" b="1" dirty="0"/>
              <a:t>, комплексності та конкретності</a:t>
            </a:r>
            <a:r>
              <a:rPr lang="uk-UA" sz="3400" b="1" dirty="0" smtClean="0"/>
              <a:t>.</a:t>
            </a:r>
            <a:endParaRPr lang="uk-UA" dirty="0"/>
          </a:p>
          <a:p>
            <a:pPr algn="just"/>
            <a:r>
              <a:rPr lang="uk-UA" dirty="0" smtClean="0"/>
              <a:t>Регіон має отримати можливість реалізувати потенціал оновлення на засадах принципів сталого розвитку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663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210146"/>
          </a:xfrm>
        </p:spPr>
        <p:txBody>
          <a:bodyPr>
            <a:normAutofit fontScale="90000"/>
          </a:bodyPr>
          <a:lstStyle/>
          <a:p>
            <a:r>
              <a:rPr lang="uk-UA" sz="2400" b="1" dirty="0"/>
              <a:t>Принцип 25 Декларації </a:t>
            </a:r>
            <a:r>
              <a:rPr lang="uk-UA" sz="2400" b="1" dirty="0" err="1"/>
              <a:t>Ріо</a:t>
            </a:r>
            <a:r>
              <a:rPr lang="uk-UA" sz="2400" b="1" dirty="0"/>
              <a:t>: Мир, розвиток і охорона навколишнього середовища взаємопов’язані і нероздільні. </a:t>
            </a:r>
            <a:r>
              <a:rPr lang="uk-UA" sz="2400" b="1" dirty="0" smtClean="0"/>
              <a:t>Найбідніші країни світу. ВВП на душу населення, </a:t>
            </a:r>
            <a:r>
              <a:rPr lang="uk-UA" sz="2400" b="1" dirty="0" err="1" smtClean="0"/>
              <a:t>дол</a:t>
            </a:r>
            <a:r>
              <a:rPr lang="uk-UA" sz="2400" b="1" dirty="0" smtClean="0"/>
              <a:t>/особу, 2013 р.</a:t>
            </a:r>
            <a:br>
              <a:rPr lang="uk-UA" sz="2400" b="1" dirty="0" smtClean="0"/>
            </a:br>
            <a:r>
              <a:rPr lang="uk-UA" sz="1300" dirty="0"/>
              <a:t>Джерело: Се</a:t>
            </a:r>
            <a:r>
              <a:rPr lang="en-US" sz="1300" dirty="0" err="1"/>
              <a:t>ntral</a:t>
            </a:r>
            <a:r>
              <a:rPr lang="en-US" sz="1300" dirty="0"/>
              <a:t> </a:t>
            </a:r>
            <a:r>
              <a:rPr lang="en-US" sz="1300" dirty="0" err="1"/>
              <a:t>Intellingence</a:t>
            </a:r>
            <a:r>
              <a:rPr lang="en-US" sz="1300" dirty="0"/>
              <a:t> Agency. – The World </a:t>
            </a:r>
            <a:r>
              <a:rPr lang="en-US" sz="1300" dirty="0" err="1"/>
              <a:t>Factbook</a:t>
            </a:r>
            <a:r>
              <a:rPr lang="en-US" sz="1300" dirty="0"/>
              <a:t>. </a:t>
            </a:r>
            <a:r>
              <a:rPr lang="ru-RU" sz="1300" u="sng" dirty="0">
                <a:hlinkClick r:id="rId2"/>
              </a:rPr>
              <a:t>https://www.cia.gov/library/publications/the-world-factbook/index.html</a:t>
            </a:r>
            <a:r>
              <a:rPr lang="uk-UA" sz="1300" dirty="0"/>
              <a:t/>
            </a:r>
            <a:br>
              <a:rPr lang="uk-UA" sz="1300" dirty="0"/>
            </a:br>
            <a:endParaRPr lang="uk-UA" sz="13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0810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037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b="1" dirty="0"/>
              <a:t>Принцип </a:t>
            </a:r>
            <a:r>
              <a:rPr lang="uk-UA" sz="2400" b="1" dirty="0" smtClean="0"/>
              <a:t>25 Декларації </a:t>
            </a:r>
            <a:r>
              <a:rPr lang="uk-UA" sz="2400" b="1" dirty="0" err="1" smtClean="0"/>
              <a:t>Ріо</a:t>
            </a:r>
            <a:r>
              <a:rPr lang="uk-UA" sz="2400" b="1" dirty="0" smtClean="0"/>
              <a:t>: </a:t>
            </a:r>
            <a:r>
              <a:rPr lang="uk-UA" sz="2400" b="1" dirty="0"/>
              <a:t>Мир, розвиток і охорона навколишнього середовища взаємопов’язані і нероздільні. </a:t>
            </a:r>
            <a:br>
              <a:rPr lang="uk-UA" sz="2400" b="1" dirty="0"/>
            </a:br>
            <a:endParaRPr lang="uk-UA" sz="2400" b="1" dirty="0"/>
          </a:p>
        </p:txBody>
      </p:sp>
      <p:pic>
        <p:nvPicPr>
          <p:cNvPr id="6" name="Picture 4" descr="http://upload.wikimedia.org/wikipedia/commons/6/63/Transcaucasia_GDP_PPP_in_constant_prices_per_capita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56992"/>
            <a:ext cx="4464496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96752"/>
            <a:ext cx="3960440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1484784"/>
            <a:ext cx="3816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Джерело: </a:t>
            </a:r>
            <a:r>
              <a:rPr lang="en-GB" dirty="0" smtClean="0"/>
              <a:t>http</a:t>
            </a:r>
            <a:r>
              <a:rPr lang="en-GB" dirty="0"/>
              <a:t>://newsruss.ru/doc/images/e/ec/VVPPPSNDNPRIB.png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3968" y="5589240"/>
            <a:ext cx="46982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Джерело: </a:t>
            </a:r>
            <a:r>
              <a:rPr lang="en-GB" dirty="0" smtClean="0"/>
              <a:t>http</a:t>
            </a:r>
            <a:r>
              <a:rPr lang="en-GB" dirty="0"/>
              <a:t>://upload.wikimedia.org/wikipedia/commons/6/63/Transcaucasia_GDP_PPP_in_constant_prices_per_capita.png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853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 smtClean="0"/>
              <a:t>Природні стихійні лиха та військові конфлікти, що змусили людей змінити місце проживання населення країн світу, (тис. осіб), 2010 р.</a:t>
            </a:r>
            <a:endParaRPr lang="ru-RU" sz="2000" b="1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4" t="24448" r="16018" b="5060"/>
          <a:stretch/>
        </p:blipFill>
        <p:spPr bwMode="auto">
          <a:xfrm>
            <a:off x="179512" y="1340768"/>
            <a:ext cx="8784975" cy="53285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174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492896"/>
            <a:ext cx="8373616" cy="466997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dirty="0"/>
              <a:t>В</a:t>
            </a:r>
            <a:r>
              <a:rPr lang="uk-UA" dirty="0" smtClean="0"/>
              <a:t> силу дії значної кількості внутрішніх та зовнішніх факторів  за тривалий період розвитку Донбасу, а це близько 200 років, в регіоні накопичилась ціла низка проблем економічного, соціального, екологічного, інституційного, суспільно-політичного характеру. Подібні регіони в країнах ЄС є об’єктом особливої уваги з боку держави та спеціальних програм і заходів в рамках регіональної політики. Вони успішно пройшли складний етап модернізації та галузевої </a:t>
            </a:r>
            <a:r>
              <a:rPr lang="uk-UA" dirty="0" err="1" smtClean="0"/>
              <a:t>переспеціалізації</a:t>
            </a:r>
            <a:r>
              <a:rPr lang="uk-UA" dirty="0"/>
              <a:t>,</a:t>
            </a:r>
            <a:r>
              <a:rPr lang="uk-UA" dirty="0" smtClean="0"/>
              <a:t> </a:t>
            </a:r>
            <a:r>
              <a:rPr lang="uk-UA" dirty="0"/>
              <a:t>п</a:t>
            </a:r>
            <a:r>
              <a:rPr lang="uk-UA" dirty="0" smtClean="0"/>
              <a:t>ротягом якого, однак, досить часто відбувалось загострення суспільно-політичної ситуації.</a:t>
            </a:r>
          </a:p>
          <a:p>
            <a:pPr algn="just"/>
            <a:r>
              <a:rPr lang="uk-UA" dirty="0" smtClean="0"/>
              <a:t>Понад 20 років зволікання з подібними кроками в Україні обумовили гостру кризу в Донецькому регіоні, де нині розгортається складний геополітичний конфлікт. Внаслідок тривалого, масштабного використання всіх складових інтегрального потенціалу розвитку регіону порушення стану екосистем досягли критичного рівня.</a:t>
            </a:r>
          </a:p>
          <a:p>
            <a:pPr algn="just"/>
            <a:r>
              <a:rPr lang="uk-UA" dirty="0" smtClean="0"/>
              <a:t>Все це робить необхідним реформування, модернізацію економіки і трансформацію всіх сфер суспільного життя в регіоні на шляху до збалансованого розвитку.</a:t>
            </a:r>
          </a:p>
          <a:p>
            <a:endParaRPr lang="uk-UA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0649"/>
            <a:ext cx="3312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22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altLang="uk-UA" sz="4000" dirty="0"/>
              <a:t>Україна, хімічно небезпечні об</a:t>
            </a:r>
            <a:r>
              <a:rPr lang="en-US" altLang="uk-UA" sz="4000" dirty="0"/>
              <a:t>”</a:t>
            </a:r>
            <a:r>
              <a:rPr lang="uk-UA" altLang="uk-UA" sz="4000" dirty="0" err="1" smtClean="0"/>
              <a:t>єкти</a:t>
            </a:r>
            <a:r>
              <a:rPr lang="uk-UA" altLang="uk-UA" sz="4000" dirty="0" smtClean="0"/>
              <a:t/>
            </a:r>
            <a:br>
              <a:rPr lang="uk-UA" altLang="uk-UA" sz="4000" dirty="0" smtClean="0"/>
            </a:br>
            <a:r>
              <a:rPr lang="uk-UA" altLang="uk-UA" sz="1800" dirty="0" smtClean="0"/>
              <a:t>Джерело: Атлас надзвичайних ситуацій.  Автор </a:t>
            </a:r>
            <a:r>
              <a:rPr lang="uk-UA" altLang="uk-UA" sz="1800" dirty="0" err="1" smtClean="0"/>
              <a:t>Дронова</a:t>
            </a:r>
            <a:r>
              <a:rPr lang="uk-UA" altLang="uk-UA" sz="1800" dirty="0" smtClean="0"/>
              <a:t> Л.Л.</a:t>
            </a:r>
            <a:r>
              <a:rPr lang="uk-UA" altLang="uk-UA" sz="4000" dirty="0"/>
              <a:t/>
            </a:r>
            <a:br>
              <a:rPr lang="uk-UA" altLang="uk-UA" sz="4000" dirty="0"/>
            </a:br>
            <a:endParaRPr lang="ru-RU" altLang="uk-UA" sz="4000" dirty="0"/>
          </a:p>
        </p:txBody>
      </p:sp>
      <p:pic>
        <p:nvPicPr>
          <p:cNvPr id="319491" name="Picture 3" descr="Хімічно небезпечні об'єкти (обрезанная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1600200"/>
            <a:ext cx="7259638" cy="4876800"/>
          </a:xfrm>
        </p:spPr>
      </p:pic>
    </p:spTree>
    <p:extLst>
      <p:ext uri="{BB962C8B-B14F-4D97-AF65-F5344CB8AC3E}">
        <p14:creationId xmlns:p14="http://schemas.microsoft.com/office/powerpoint/2010/main" val="13830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uk-UA" altLang="uk-UA" sz="3600" dirty="0"/>
              <a:t>Україна, потенційно небезпечні об</a:t>
            </a:r>
            <a:r>
              <a:rPr lang="en-US" altLang="uk-UA" sz="3600" dirty="0"/>
              <a:t>”</a:t>
            </a:r>
            <a:r>
              <a:rPr lang="uk-UA" altLang="uk-UA" sz="3600" dirty="0" err="1" smtClean="0"/>
              <a:t>єкти</a:t>
            </a:r>
            <a:r>
              <a:rPr lang="uk-UA" altLang="uk-UA" sz="3600" dirty="0" smtClean="0"/>
              <a:t/>
            </a:r>
            <a:br>
              <a:rPr lang="uk-UA" altLang="uk-UA" sz="3600" dirty="0" smtClean="0"/>
            </a:br>
            <a:r>
              <a:rPr lang="uk-UA" altLang="uk-UA" sz="1600" dirty="0"/>
              <a:t>Джерело: Атлас надзвичайних ситуацій. </a:t>
            </a:r>
            <a:r>
              <a:rPr lang="uk-UA" altLang="uk-UA" sz="1600" dirty="0" smtClean="0"/>
              <a:t>Автор </a:t>
            </a:r>
            <a:r>
              <a:rPr lang="uk-UA" altLang="uk-UA" sz="1600" dirty="0" err="1" smtClean="0"/>
              <a:t>Дронова</a:t>
            </a:r>
            <a:r>
              <a:rPr lang="uk-UA" altLang="uk-UA" sz="1600" dirty="0" smtClean="0"/>
              <a:t> Л.Л.</a:t>
            </a:r>
            <a:endParaRPr lang="ru-RU" altLang="uk-UA" sz="1600" dirty="0"/>
          </a:p>
        </p:txBody>
      </p:sp>
      <p:pic>
        <p:nvPicPr>
          <p:cNvPr id="320515" name="Picture 3" descr="gidrodin_biologi_2karti [преобразованный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990600"/>
            <a:ext cx="7162800" cy="5867400"/>
          </a:xfrm>
        </p:spPr>
      </p:pic>
    </p:spTree>
    <p:extLst>
      <p:ext uri="{BB962C8B-B14F-4D97-AF65-F5344CB8AC3E}">
        <p14:creationId xmlns:p14="http://schemas.microsoft.com/office/powerpoint/2010/main" val="13001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Частка </a:t>
            </a:r>
            <a:r>
              <a:rPr lang="uk-UA" b="1" dirty="0"/>
              <a:t>Донецької області в Україні за окремими показниками в </a:t>
            </a:r>
            <a:r>
              <a:rPr lang="uk-UA" b="1" dirty="0" smtClean="0"/>
              <a:t>2010,%</a:t>
            </a:r>
            <a:br>
              <a:rPr lang="uk-UA" b="1" dirty="0" smtClean="0"/>
            </a:br>
            <a:r>
              <a:rPr lang="uk-UA" b="1" dirty="0" smtClean="0"/>
              <a:t> </a:t>
            </a:r>
            <a:r>
              <a:rPr lang="uk-UA" b="1" dirty="0"/>
              <a:t>році</a:t>
            </a:r>
            <a:endParaRPr lang="uk-U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54" y="1178179"/>
            <a:ext cx="607581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71800" y="1628800"/>
            <a:ext cx="1644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Те</a:t>
            </a:r>
            <a:r>
              <a:rPr lang="uk-UA" dirty="0" err="1"/>
              <a:t>риторія</a:t>
            </a:r>
            <a:r>
              <a:rPr lang="ru-RU" dirty="0"/>
              <a:t> – 4,4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81842" y="4601964"/>
            <a:ext cx="271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Інвестиції в основний </a:t>
            </a:r>
            <a:endParaRPr lang="uk-UA" b="1" dirty="0"/>
          </a:p>
          <a:p>
            <a:r>
              <a:rPr lang="uk-UA" dirty="0"/>
              <a:t> капітал – 7,4</a:t>
            </a:r>
            <a:endParaRPr lang="uk-UA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13890" y="395563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Сільськогосподарське</a:t>
            </a:r>
            <a:r>
              <a:rPr lang="ru-RU" dirty="0"/>
              <a:t> </a:t>
            </a:r>
            <a:endParaRPr lang="uk-UA" b="1" dirty="0"/>
          </a:p>
          <a:p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– </a:t>
            </a:r>
            <a:r>
              <a:rPr lang="uk-UA" dirty="0"/>
              <a:t>5,0</a:t>
            </a:r>
            <a:endParaRPr lang="uk-UA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39952" y="3600325"/>
            <a:ext cx="2351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Експорт</a:t>
            </a:r>
            <a:r>
              <a:rPr lang="uk-UA" dirty="0"/>
              <a:t> товарів</a:t>
            </a:r>
            <a:r>
              <a:rPr lang="ru-RU" dirty="0"/>
              <a:t> – </a:t>
            </a:r>
            <a:r>
              <a:rPr lang="uk-UA" dirty="0"/>
              <a:t>25,5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3968" y="3071829"/>
            <a:ext cx="4172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uk-UA" dirty="0"/>
              <a:t> –  19,1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06517" y="24396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– </a:t>
            </a:r>
            <a:r>
              <a:rPr lang="uk-UA" dirty="0"/>
              <a:t>11,0</a:t>
            </a:r>
            <a:endParaRPr lang="uk-UA" b="1" dirty="0"/>
          </a:p>
          <a:p>
            <a:r>
              <a:rPr lang="en-US" dirty="0"/>
              <a:t>(200</a:t>
            </a:r>
            <a:r>
              <a:rPr lang="uk-UA" dirty="0"/>
              <a:t>9</a:t>
            </a:r>
            <a:r>
              <a:rPr lang="en-US" dirty="0"/>
              <a:t>р.)</a:t>
            </a:r>
            <a:endParaRPr lang="uk-UA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91880" y="2056987"/>
            <a:ext cx="2495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Наявне н</a:t>
            </a:r>
            <a:r>
              <a:rPr lang="ru-RU" dirty="0" err="1"/>
              <a:t>аселення</a:t>
            </a:r>
            <a:r>
              <a:rPr lang="ru-RU" dirty="0"/>
              <a:t> – 9,</a:t>
            </a:r>
            <a:r>
              <a:rPr lang="uk-UA" dirty="0"/>
              <a:t>7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sz="1300" b="1" dirty="0" smtClean="0"/>
          </a:p>
          <a:p>
            <a:endParaRPr lang="uk-UA" sz="1300" b="1" dirty="0"/>
          </a:p>
          <a:p>
            <a:r>
              <a:rPr lang="uk-UA" sz="1300" b="1" dirty="0" smtClean="0"/>
              <a:t>Джерело: Статистичний щорічник Донецької області за 2010 р.</a:t>
            </a:r>
            <a:endParaRPr lang="uk-UA" sz="1300" dirty="0"/>
          </a:p>
        </p:txBody>
      </p:sp>
    </p:spTree>
    <p:extLst>
      <p:ext uri="{BB962C8B-B14F-4D97-AF65-F5344CB8AC3E}">
        <p14:creationId xmlns:p14="http://schemas.microsoft.com/office/powerpoint/2010/main" val="2728181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err="1"/>
              <a:t>Донецька</a:t>
            </a:r>
            <a:r>
              <a:rPr lang="ru-RU" sz="2700" b="1" dirty="0"/>
              <a:t> область у </a:t>
            </a:r>
            <a:r>
              <a:rPr lang="ru-RU" sz="2700" b="1" dirty="0" err="1"/>
              <a:t>виробництві</a:t>
            </a:r>
            <a:r>
              <a:rPr lang="ru-RU" sz="2700" b="1" dirty="0"/>
              <a:t> </a:t>
            </a:r>
            <a:r>
              <a:rPr lang="ru-RU" sz="2700" b="1" dirty="0" err="1"/>
              <a:t>України</a:t>
            </a:r>
            <a:r>
              <a:rPr lang="ru-RU" sz="2700" b="1" dirty="0"/>
              <a:t> в 2010 </a:t>
            </a:r>
            <a:r>
              <a:rPr lang="ru-RU" sz="2700" b="1" dirty="0" err="1"/>
              <a:t>ро</a:t>
            </a:r>
            <a:r>
              <a:rPr lang="uk-UA" sz="2700" b="1" dirty="0" smtClean="0"/>
              <a:t>ці</a:t>
            </a:r>
            <a:br>
              <a:rPr lang="uk-UA" sz="2700" b="1" dirty="0" smtClean="0"/>
            </a:br>
            <a:r>
              <a:rPr lang="uk-UA" sz="1300" b="1" dirty="0" smtClean="0"/>
              <a:t>Джерело: Статистичний щорічник Донецької області за 2010 р.</a:t>
            </a:r>
            <a:endParaRPr lang="uk-UA" sz="13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60532"/>
            <a:ext cx="3819048" cy="3476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67944" y="1772816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950" y="1906588"/>
            <a:ext cx="44100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76551" y="4653136"/>
            <a:ext cx="78488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Частка </a:t>
            </a:r>
            <a:r>
              <a:rPr lang="uk-UA" dirty="0"/>
              <a:t>Донецької області у ВВП України в 2010 році склала 12%, а загальна сума отриманих цим регіоном субсидій, поточних і капітальних трансфертів склала в 2010 році - 21%, а в 2011 році - 27% від загальнодержавної суми</a:t>
            </a:r>
            <a:r>
              <a:rPr lang="uk-UA" dirty="0" smtClean="0"/>
              <a:t>.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Аналогічна ситуація і в Луганській області - при частці у ВВП України в розмірі 4%, витрати по області склали 8% (2010) і 11% (2011). </a:t>
            </a:r>
            <a:endParaRPr lang="uk-UA" dirty="0" smtClean="0"/>
          </a:p>
          <a:p>
            <a:r>
              <a:rPr lang="uk-UA" dirty="0" smtClean="0"/>
              <a:t>Джерело:</a:t>
            </a:r>
            <a:r>
              <a:rPr lang="en-GB" dirty="0"/>
              <a:t>http://news.bigmir.net/business/564584-Nazvani-naibilsh-dotaciini-regioni-Ykraini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62440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713</Words>
  <Application>Microsoft Office PowerPoint</Application>
  <PresentationFormat>Экран (4:3)</PresentationFormat>
  <Paragraphs>305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       Лісовський С.А. Інститут географії НАН України     Вплив військових конфліктів на можливості сталого розвитку та роль географії у опрацюванні рекомендацій щодо подолання наслідків війни на сході України</vt:lpstr>
      <vt:lpstr>Принцип 25 Декларації Ріо: Мир, розвиток і охорона навколишнього середовища взаємопов’язані і нероздільні. Найбідніші країни світу. ВВП на душу населення, дол/особу, 2013 р. Джерело: Сеntral Intellingence Agency. – The World Factbook. https://www.cia.gov/library/publications/the-world-factbook/index.html </vt:lpstr>
      <vt:lpstr>Принцип 25 Декларації Ріо: Мир, розвиток і охорона навколишнього середовища взаємопов’язані і нероздільні.  </vt:lpstr>
      <vt:lpstr>Природні стихійні лиха та військові конфлікти, що змусили людей змінити місце проживання населення країн світу, (тис. осіб), 2010 р.</vt:lpstr>
      <vt:lpstr>Презентация PowerPoint</vt:lpstr>
      <vt:lpstr>Україна, хімічно небезпечні об”єкти Джерело: Атлас надзвичайних ситуацій.  Автор Дронова Л.Л. </vt:lpstr>
      <vt:lpstr>Україна, потенційно небезпечні об”єкти Джерело: Атлас надзвичайних ситуацій. Автор Дронова Л.Л.</vt:lpstr>
      <vt:lpstr>Частка Донецької області в Україні за окремими показниками в 2010,%  році</vt:lpstr>
      <vt:lpstr>Донецька область у виробництві України в 2010 році Джерело: Статистичний щорічник Донецької області за 2010 р.</vt:lpstr>
      <vt:lpstr>Регіони України. Збалансованість розвитку.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військових конфліктів на можливості сталого розвитку та роль географії у опрацюванні рекомендацій щодо подолання наслідків війни на сході України</dc:title>
  <dc:creator>LYSOVSKIY</dc:creator>
  <cp:lastModifiedBy>LYSOVSKIY</cp:lastModifiedBy>
  <cp:revision>24</cp:revision>
  <dcterms:created xsi:type="dcterms:W3CDTF">2014-07-28T06:25:07Z</dcterms:created>
  <dcterms:modified xsi:type="dcterms:W3CDTF">2014-07-29T07:24:45Z</dcterms:modified>
</cp:coreProperties>
</file>