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0" autoAdjust="0"/>
  </p:normalViewPr>
  <p:slideViewPr>
    <p:cSldViewPr>
      <p:cViewPr varScale="1">
        <p:scale>
          <a:sx n="66" d="100"/>
          <a:sy n="66" d="100"/>
        </p:scale>
        <p:origin x="-150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2285992"/>
            <a:ext cx="7854696" cy="4058116"/>
          </a:xfrm>
        </p:spPr>
        <p:txBody>
          <a:bodyPr>
            <a:normAutofit/>
          </a:bodyPr>
          <a:lstStyle/>
          <a:p>
            <a:pPr indent="457200" algn="just">
              <a:lnSpc>
                <a:spcPct val="160000"/>
              </a:lnSpc>
            </a:pPr>
            <a:r>
              <a:rPr lang="uk-UA" b="1" dirty="0" smtClean="0">
                <a:solidFill>
                  <a:srgbClr val="FFC000"/>
                </a:solidFill>
              </a:rPr>
              <a:t>Наша планета велика, але через постійне зростання чисельності населення та потреб можливості Землі стають дедалі </a:t>
            </a:r>
            <a:r>
              <a:rPr lang="uk-UA" b="1" dirty="0" smtClean="0">
                <a:solidFill>
                  <a:srgbClr val="FFC000"/>
                </a:solidFill>
              </a:rPr>
              <a:t>обмеженішими.</a:t>
            </a:r>
            <a:endParaRPr lang="en-US" b="1" dirty="0" smtClean="0">
              <a:solidFill>
                <a:srgbClr val="FFC000"/>
              </a:solidFill>
            </a:endParaRPr>
          </a:p>
          <a:p>
            <a:pPr indent="457200" algn="just">
              <a:lnSpc>
                <a:spcPct val="160000"/>
              </a:lnSpc>
            </a:pPr>
            <a:r>
              <a:rPr lang="uk-UA" b="1" dirty="0" smtClean="0">
                <a:solidFill>
                  <a:srgbClr val="FFC000"/>
                </a:solidFill>
              </a:rPr>
              <a:t>Вичерпуються </a:t>
            </a:r>
            <a:r>
              <a:rPr lang="uk-UA" b="1" dirty="0" smtClean="0">
                <a:solidFill>
                  <a:srgbClr val="FFC000"/>
                </a:solidFill>
              </a:rPr>
              <a:t>ресурси, завдяки яким може існувати людство.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571472" y="141277"/>
            <a:ext cx="7858179" cy="17875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20000"/>
                <a:gd name="adj2" fmla="val 0"/>
              </a:avLst>
            </a:prstTxWarp>
          </a:bodyPr>
          <a:lstStyle/>
          <a:p>
            <a:pPr algn="ctr" rtl="0"/>
            <a:r>
              <a:rPr lang="ru-RU" sz="3600" b="1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ЕКОЛОГІЧНИЙ СЛІД</a:t>
            </a:r>
            <a:endParaRPr lang="en-US" sz="3600" b="1" kern="10" spc="0" dirty="0">
              <a:ln w="9525">
                <a:noFill/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428604"/>
            <a:ext cx="8229600" cy="136759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Розраховуємо свій </a:t>
            </a:r>
            <a:r>
              <a:rPr lang="uk-UA" sz="3200" b="1" dirty="0" smtClean="0"/>
              <a:t>особистий</a:t>
            </a:r>
            <a:br>
              <a:rPr lang="uk-UA" sz="3200" b="1" dirty="0" smtClean="0"/>
            </a:br>
            <a:r>
              <a:rPr lang="uk-UA" sz="3200" b="1" dirty="0" smtClean="0"/>
              <a:t> </a:t>
            </a:r>
            <a:r>
              <a:rPr lang="uk-UA" sz="3200" b="1" dirty="0" smtClean="0"/>
              <a:t>«Екологічний слід</a:t>
            </a:r>
            <a:r>
              <a:rPr lang="uk-UA" sz="3200" b="1" dirty="0" smtClean="0"/>
              <a:t>»!</a:t>
            </a:r>
            <a:endParaRPr lang="en-US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1" y="1714487"/>
          <a:ext cx="8515351" cy="50622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506"/>
                <a:gridCol w="6504828"/>
                <a:gridCol w="1227017"/>
              </a:tblGrid>
              <a:tr h="8572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№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Твердження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Times New Roman"/>
                          <a:ea typeface="MS Mincho"/>
                        </a:rPr>
                        <a:t>Кількість балів</a:t>
                      </a:r>
                      <a:endParaRPr lang="en-US" sz="16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</a:tr>
              <a:tr h="51736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Поїздки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5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Нещодавно я подорожував літаком 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+85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6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Подорожуючи на канікулах, я їхав поїздом менше ніж 12 годин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+10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7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Подорожуючи на канікулах, я їхав поїздом понад 12 годин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+20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Всього у розділі: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8277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428604"/>
            <a:ext cx="8229600" cy="136759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Розраховуємо свій </a:t>
            </a:r>
            <a:r>
              <a:rPr lang="uk-UA" sz="3200" b="1" dirty="0" smtClean="0"/>
              <a:t>особистий</a:t>
            </a:r>
            <a:br>
              <a:rPr lang="uk-UA" sz="3200" b="1" dirty="0" smtClean="0"/>
            </a:br>
            <a:r>
              <a:rPr lang="uk-UA" sz="3200" b="1" dirty="0" smtClean="0"/>
              <a:t> </a:t>
            </a:r>
            <a:r>
              <a:rPr lang="uk-UA" sz="3200" b="1" dirty="0" smtClean="0"/>
              <a:t>«Екологічний слід</a:t>
            </a:r>
            <a:r>
              <a:rPr lang="uk-UA" sz="3200" b="1" dirty="0" smtClean="0"/>
              <a:t>»!</a:t>
            </a:r>
            <a:endParaRPr lang="en-US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1" y="1714487"/>
          <a:ext cx="8515351" cy="5328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506"/>
                <a:gridCol w="6504828"/>
                <a:gridCol w="1227017"/>
              </a:tblGrid>
              <a:tr h="8572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№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Твердження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Times New Roman"/>
                          <a:ea typeface="MS Mincho"/>
                        </a:rPr>
                        <a:t>Кількість балів</a:t>
                      </a:r>
                      <a:endParaRPr lang="en-US" sz="16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</a:tr>
              <a:tr h="51736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Транспорт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8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До школи я їду на невеликому автомобілі типу «Таврія»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+40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9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Для пересування я зазвичай використовує великий автомобіль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+75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10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Як правило, я користуюсь громадським транспортом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+25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11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Я ходжу до школи пішки або їду на велосипеді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+3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Всього у розділі: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8277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428604"/>
            <a:ext cx="8229600" cy="136759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Розраховуємо свій </a:t>
            </a:r>
            <a:r>
              <a:rPr lang="uk-UA" sz="3200" b="1" dirty="0" smtClean="0"/>
              <a:t>особистий</a:t>
            </a:r>
            <a:br>
              <a:rPr lang="uk-UA" sz="3200" b="1" dirty="0" smtClean="0"/>
            </a:br>
            <a:r>
              <a:rPr lang="uk-UA" sz="3200" b="1" dirty="0" smtClean="0"/>
              <a:t> </a:t>
            </a:r>
            <a:r>
              <a:rPr lang="uk-UA" sz="3200" b="1" dirty="0" smtClean="0"/>
              <a:t>«Екологічний слід</a:t>
            </a:r>
            <a:r>
              <a:rPr lang="uk-UA" sz="3200" b="1" dirty="0" smtClean="0"/>
              <a:t>»!</a:t>
            </a:r>
            <a:endParaRPr lang="en-US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1" y="1714487"/>
          <a:ext cx="8515351" cy="44226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506"/>
                <a:gridCol w="6504828"/>
                <a:gridCol w="1227017"/>
              </a:tblGrid>
              <a:tr h="8572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№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Твердження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Times New Roman"/>
                          <a:ea typeface="MS Mincho"/>
                        </a:rPr>
                        <a:t>Кількість балів</a:t>
                      </a:r>
                      <a:endParaRPr lang="en-US" sz="16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</a:tr>
              <a:tr h="51736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Харчування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MS Mincho"/>
                        </a:rPr>
                        <a:t>12</a:t>
                      </a:r>
                      <a:endParaRPr lang="en-US" sz="20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MS Mincho"/>
                        </a:rPr>
                        <a:t>У продуктовому магазині чи на ринку ми купуємо в основному свіжі продукти (хліб, овочі, рибу, м’ясо місцевого виробництва), з яких наша сім’я готує </a:t>
                      </a:r>
                      <a:r>
                        <a:rPr lang="uk-UA" sz="2000" dirty="0" smtClean="0">
                          <a:latin typeface="Times New Roman"/>
                          <a:ea typeface="MS Mincho"/>
                        </a:rPr>
                        <a:t>їжу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MS Mincho"/>
                        </a:rPr>
                        <a:t>+2</a:t>
                      </a:r>
                      <a:endParaRPr lang="en-US" sz="20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MS Mincho"/>
                        </a:rPr>
                        <a:t>13</a:t>
                      </a:r>
                      <a:endParaRPr lang="en-US" sz="20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MS Mincho"/>
                        </a:rPr>
                        <a:t>Ми купуємо напівфабрикати, заморожені готові страви, які потрібно розігрівати, а також консерви. Ми не звертаємо уваги на те, де їх </a:t>
                      </a:r>
                      <a:r>
                        <a:rPr lang="uk-UA" sz="2000" dirty="0" smtClean="0">
                          <a:latin typeface="Times New Roman"/>
                          <a:ea typeface="MS Mincho"/>
                        </a:rPr>
                        <a:t>виготовили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MS Mincho"/>
                        </a:rPr>
                        <a:t>+4</a:t>
                      </a:r>
                      <a:endParaRPr lang="en-US" sz="20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MS Mincho"/>
                        </a:rPr>
                        <a:t>14</a:t>
                      </a:r>
                      <a:endParaRPr lang="en-US" sz="20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MS Mincho"/>
                        </a:rPr>
                        <a:t>В основному я купую готові чи майже готові продукти, виготовлені якомога ближче до місця, де я їх купую</a:t>
                      </a:r>
                      <a:endParaRPr lang="en-US" sz="20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MS Mincho"/>
                        </a:rPr>
                        <a:t>-5</a:t>
                      </a:r>
                      <a:endParaRPr lang="en-US" sz="20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428604"/>
            <a:ext cx="8229600" cy="136759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Розраховуємо свій </a:t>
            </a:r>
            <a:r>
              <a:rPr lang="uk-UA" sz="3200" b="1" dirty="0" smtClean="0"/>
              <a:t>особистий</a:t>
            </a:r>
            <a:br>
              <a:rPr lang="uk-UA" sz="3200" b="1" dirty="0" smtClean="0"/>
            </a:br>
            <a:r>
              <a:rPr lang="uk-UA" sz="3200" b="1" dirty="0" smtClean="0"/>
              <a:t> </a:t>
            </a:r>
            <a:r>
              <a:rPr lang="uk-UA" sz="3200" b="1" dirty="0" smtClean="0"/>
              <a:t>«Екологічний слід</a:t>
            </a:r>
            <a:r>
              <a:rPr lang="uk-UA" sz="3200" b="1" dirty="0" smtClean="0"/>
              <a:t>»!</a:t>
            </a:r>
            <a:endParaRPr lang="en-US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1" y="1714487"/>
          <a:ext cx="8515351" cy="45303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506"/>
                <a:gridCol w="6504828"/>
                <a:gridCol w="1227017"/>
              </a:tblGrid>
              <a:tr h="8572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№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Твердження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Times New Roman"/>
                          <a:ea typeface="MS Mincho"/>
                        </a:rPr>
                        <a:t>Кількість балів</a:t>
                      </a:r>
                      <a:endParaRPr lang="en-US" sz="16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</a:tr>
              <a:tr h="51736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Харчування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15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Я їм м’ясо тричі на день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+85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16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Я їм м’ясо двічі-тричі на тиждень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+50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17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Я споживаю вегетаріанську їжу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+30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Всього у розділі: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8277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428604"/>
            <a:ext cx="8229600" cy="136759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Розраховуємо свій </a:t>
            </a:r>
            <a:r>
              <a:rPr lang="uk-UA" sz="3200" b="1" dirty="0" smtClean="0"/>
              <a:t>особистий</a:t>
            </a:r>
            <a:br>
              <a:rPr lang="uk-UA" sz="3200" b="1" dirty="0" smtClean="0"/>
            </a:br>
            <a:r>
              <a:rPr lang="uk-UA" sz="3200" b="1" dirty="0" smtClean="0"/>
              <a:t> </a:t>
            </a:r>
            <a:r>
              <a:rPr lang="uk-UA" sz="3200" b="1" dirty="0" smtClean="0"/>
              <a:t>«Екологічний слід</a:t>
            </a:r>
            <a:r>
              <a:rPr lang="uk-UA" sz="3200" b="1" dirty="0" smtClean="0"/>
              <a:t>»!</a:t>
            </a:r>
            <a:endParaRPr lang="en-US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1" y="1714487"/>
          <a:ext cx="8515351" cy="47962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506"/>
                <a:gridCol w="6504828"/>
                <a:gridCol w="1227017"/>
              </a:tblGrid>
              <a:tr h="8572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№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Твердження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Times New Roman"/>
                          <a:ea typeface="MS Mincho"/>
                        </a:rPr>
                        <a:t>Кількість балів</a:t>
                      </a:r>
                      <a:endParaRPr lang="en-US" sz="16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</a:tr>
              <a:tr h="51736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Використання води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18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Я приймаю ванну щоденно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+14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19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Я приймаю ванну 1–2 рази на тиждень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+2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20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Замість ванни я щоденно приймаю душ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+4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21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Я приймаю душ лише раз на тиждень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+1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22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Іноді я поливаю присадибну ділянку або мию машину водою зі шланга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+4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8277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Всього у розділі: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428604"/>
            <a:ext cx="8229600" cy="136759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Розраховуємо свій </a:t>
            </a:r>
            <a:r>
              <a:rPr lang="uk-UA" sz="3200" b="1" dirty="0" smtClean="0"/>
              <a:t>особистий</a:t>
            </a:r>
            <a:br>
              <a:rPr lang="uk-UA" sz="3200" b="1" dirty="0" smtClean="0"/>
            </a:br>
            <a:r>
              <a:rPr lang="uk-UA" sz="3200" b="1" dirty="0" smtClean="0"/>
              <a:t> </a:t>
            </a:r>
            <a:r>
              <a:rPr lang="uk-UA" sz="3200" b="1" dirty="0" smtClean="0"/>
              <a:t>«Екологічний слід</a:t>
            </a:r>
            <a:r>
              <a:rPr lang="uk-UA" sz="3200" b="1" dirty="0" smtClean="0"/>
              <a:t>»!</a:t>
            </a:r>
            <a:endParaRPr lang="en-US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1" y="1714487"/>
          <a:ext cx="8515351" cy="5032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506"/>
                <a:gridCol w="6504828"/>
                <a:gridCol w="1227017"/>
              </a:tblGrid>
              <a:tr h="8572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№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Твердження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Times New Roman"/>
                          <a:ea typeface="MS Mincho"/>
                        </a:rPr>
                        <a:t>Кількість балів</a:t>
                      </a:r>
                      <a:endParaRPr lang="en-US" sz="16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</a:tr>
              <a:tr h="51736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Енергія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23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Для опалення ми використовуємо газ або вугілля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+45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24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Удома я тепло одягаюсь, а вночі вкриваюсь двома ковдрами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-5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25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Опалення мого дому влаштовано так, що я можу його регулювати залежно від погоди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-10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26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Електроенергію, яку використовує моя родина, отримують з відновлюваних джерел енергії (сила води і вітру, сонячна енергія, тепловий насос...)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+2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428604"/>
            <a:ext cx="8229600" cy="136759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Розраховуємо свій </a:t>
            </a:r>
            <a:r>
              <a:rPr lang="uk-UA" sz="3200" b="1" dirty="0" smtClean="0"/>
              <a:t>особистий</a:t>
            </a:r>
            <a:br>
              <a:rPr lang="uk-UA" sz="3200" b="1" dirty="0" smtClean="0"/>
            </a:br>
            <a:r>
              <a:rPr lang="uk-UA" sz="3200" b="1" dirty="0" smtClean="0"/>
              <a:t> </a:t>
            </a:r>
            <a:r>
              <a:rPr lang="uk-UA" sz="3200" b="1" dirty="0" smtClean="0"/>
              <a:t>«Екологічний слід</a:t>
            </a:r>
            <a:r>
              <a:rPr lang="uk-UA" sz="3200" b="1" dirty="0" smtClean="0"/>
              <a:t>»!</a:t>
            </a:r>
            <a:endParaRPr lang="en-US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714487"/>
          <a:ext cx="8515352" cy="41346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507"/>
                <a:gridCol w="6504828"/>
                <a:gridCol w="1227017"/>
              </a:tblGrid>
              <a:tr h="8572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№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Твердження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Times New Roman"/>
                          <a:ea typeface="MS Mincho"/>
                        </a:rPr>
                        <a:t>Кількість балів</a:t>
                      </a:r>
                      <a:endParaRPr lang="en-US" sz="16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</a:tr>
              <a:tr h="51736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Енергія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27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Більшість з нас використовує енергію з горючих копалин, тому необхідно збільшити свій екологічний слід на 25 балів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b="1">
                          <a:latin typeface="Times New Roman"/>
                          <a:ea typeface="MS Mincho"/>
                        </a:rPr>
                        <a:t>+25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28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Я завжди вимикаю світло, виходячи з кімнати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-10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29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Я завжди повністю вимикаю свої побутові прилади, не залишаю їх у режимі очікування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-10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Всього у розділі: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428604"/>
            <a:ext cx="8229600" cy="136759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Розраховуємо свій </a:t>
            </a:r>
            <a:r>
              <a:rPr lang="uk-UA" sz="3200" b="1" dirty="0" smtClean="0"/>
              <a:t>особистий</a:t>
            </a:r>
            <a:br>
              <a:rPr lang="uk-UA" sz="3200" b="1" dirty="0" smtClean="0"/>
            </a:br>
            <a:r>
              <a:rPr lang="uk-UA" sz="3200" b="1" dirty="0" smtClean="0"/>
              <a:t> </a:t>
            </a:r>
            <a:r>
              <a:rPr lang="uk-UA" sz="3200" b="1" dirty="0" smtClean="0"/>
              <a:t>«Екологічний слід</a:t>
            </a:r>
            <a:r>
              <a:rPr lang="uk-UA" sz="3200" b="1" dirty="0" smtClean="0"/>
              <a:t>»!</a:t>
            </a:r>
            <a:endParaRPr lang="en-US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714487"/>
          <a:ext cx="8515352" cy="4965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507"/>
                <a:gridCol w="6504828"/>
                <a:gridCol w="1227017"/>
              </a:tblGrid>
              <a:tr h="8572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№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Твердження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Times New Roman"/>
                          <a:ea typeface="MS Mincho"/>
                        </a:rPr>
                        <a:t>Кількість балів</a:t>
                      </a:r>
                      <a:endParaRPr lang="en-US" sz="16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</a:tr>
              <a:tr h="51736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Папір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30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Книги я беру в бібліотеці або позичаю у знайомих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0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31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Якщо я хочу прочитати книгу, то завжди 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купую її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+2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32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Однаково часто буває і так, і так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+1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33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Прочитавши газету, я її викидаю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+10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34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Газети, які я передплачую чи купую, крім мене, читають ще мої близькі, знайомі тощо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+5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Всього у розділі: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428604"/>
            <a:ext cx="8229600" cy="136759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Розраховуємо свій </a:t>
            </a:r>
            <a:r>
              <a:rPr lang="uk-UA" sz="3200" b="1" dirty="0" smtClean="0"/>
              <a:t>особистий</a:t>
            </a:r>
            <a:br>
              <a:rPr lang="uk-UA" sz="3200" b="1" dirty="0" smtClean="0"/>
            </a:br>
            <a:r>
              <a:rPr lang="uk-UA" sz="3200" b="1" dirty="0" smtClean="0"/>
              <a:t> </a:t>
            </a:r>
            <a:r>
              <a:rPr lang="uk-UA" sz="3200" b="1" dirty="0" smtClean="0"/>
              <a:t>«Екологічний слід</a:t>
            </a:r>
            <a:r>
              <a:rPr lang="uk-UA" sz="3200" b="1" dirty="0" smtClean="0"/>
              <a:t>»!</a:t>
            </a:r>
            <a:endParaRPr lang="en-US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714487"/>
          <a:ext cx="8515352" cy="4965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507"/>
                <a:gridCol w="6504828"/>
                <a:gridCol w="1227017"/>
              </a:tblGrid>
              <a:tr h="8572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№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Твердження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Times New Roman"/>
                          <a:ea typeface="MS Mincho"/>
                        </a:rPr>
                        <a:t>Кількість балів</a:t>
                      </a:r>
                      <a:endParaRPr lang="en-US" sz="16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</a:tr>
              <a:tr h="51736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Сміття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35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Усі ми створюємо багато відходів та сміття, тому додайте ще 100 балів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b="1">
                          <a:latin typeface="Times New Roman"/>
                          <a:ea typeface="MS Mincho"/>
                        </a:rPr>
                        <a:t>+100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36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За останній місяць я принаймні один раз здавав пляшки, банки або інший скляний посуд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-15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37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3 усього утвореного у мене сміття я окремо складаю макулатуру для того, щоб її потім здати 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-17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38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Я здаю металеві банки з-під напоїв та консервів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-10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428604"/>
            <a:ext cx="8229600" cy="136759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Розраховуємо свій </a:t>
            </a:r>
            <a:r>
              <a:rPr lang="uk-UA" sz="3200" b="1" dirty="0" smtClean="0"/>
              <a:t>особистий</a:t>
            </a:r>
            <a:br>
              <a:rPr lang="uk-UA" sz="3200" b="1" dirty="0" smtClean="0"/>
            </a:br>
            <a:r>
              <a:rPr lang="uk-UA" sz="3200" b="1" dirty="0" smtClean="0"/>
              <a:t> </a:t>
            </a:r>
            <a:r>
              <a:rPr lang="uk-UA" sz="3200" b="1" dirty="0" smtClean="0"/>
              <a:t>«Екологічний слід</a:t>
            </a:r>
            <a:r>
              <a:rPr lang="uk-UA" sz="3200" b="1" dirty="0" smtClean="0"/>
              <a:t>»!</a:t>
            </a:r>
            <a:endParaRPr lang="en-US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714487"/>
          <a:ext cx="8515352" cy="4905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507"/>
                <a:gridCol w="6504828"/>
                <a:gridCol w="1227017"/>
              </a:tblGrid>
              <a:tr h="8572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№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Твердження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Times New Roman"/>
                          <a:ea typeface="MS Mincho"/>
                        </a:rPr>
                        <a:t>Кількість балів</a:t>
                      </a:r>
                      <a:endParaRPr lang="en-US" sz="16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</a:tr>
              <a:tr h="51736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Сміття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MS Mincho"/>
                        </a:rPr>
                        <a:t>39</a:t>
                      </a:r>
                      <a:endParaRPr lang="en-US" sz="20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MS Mincho"/>
                        </a:rPr>
                        <a:t>Пластикову тару я викидаю у спеціальний контейнер</a:t>
                      </a:r>
                      <a:endParaRPr lang="en-US" sz="20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MS Mincho"/>
                        </a:rPr>
                        <a:t>-8</a:t>
                      </a:r>
                      <a:endParaRPr lang="en-US" sz="20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MS Mincho"/>
                        </a:rPr>
                        <a:t>40</a:t>
                      </a:r>
                      <a:endParaRPr lang="en-US" sz="20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MS Mincho"/>
                        </a:rPr>
                        <a:t>Я намагаюся купувати в основному не фасовані, а вагові товари. Зазвичай я приходжу до магазину зі своєю тарою. Іноді я змушений купувати товари в упаковці, яку потім використовую в </a:t>
                      </a:r>
                      <a:r>
                        <a:rPr lang="uk-UA" sz="2000" dirty="0" smtClean="0">
                          <a:latin typeface="Times New Roman"/>
                          <a:ea typeface="MS Mincho"/>
                        </a:rPr>
                        <a:t>господарстві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MS Mincho"/>
                        </a:rPr>
                        <a:t>-15</a:t>
                      </a:r>
                      <a:endParaRPr lang="en-US" sz="20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MS Mincho"/>
                        </a:rPr>
                        <a:t>41</a:t>
                      </a:r>
                      <a:endParaRPr lang="en-US" sz="20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MS Mincho"/>
                        </a:rPr>
                        <a:t>3 побутових харчових відходів я роблю компост для удобрювання земельної ділянки</a:t>
                      </a:r>
                      <a:endParaRPr lang="en-US" sz="20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MS Mincho"/>
                        </a:rPr>
                        <a:t>-5</a:t>
                      </a:r>
                      <a:endParaRPr lang="en-US" sz="20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0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MS Mincho"/>
                        </a:rPr>
                        <a:t>Всього у розділі:</a:t>
                      </a:r>
                      <a:endParaRPr lang="en-US" sz="20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0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Times New Roman"/>
                          <a:ea typeface="MS Mincho"/>
                        </a:rPr>
                        <a:t>Всього у всіх розділах:</a:t>
                      </a:r>
                      <a:endParaRPr lang="en-US" sz="20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10244"/>
          </a:xfrm>
        </p:spPr>
        <p:txBody>
          <a:bodyPr/>
          <a:lstStyle/>
          <a:p>
            <a:pPr algn="ctr">
              <a:buNone/>
            </a:pPr>
            <a:r>
              <a:rPr lang="uk-UA" sz="3200" b="1" dirty="0" smtClean="0"/>
              <a:t>Планета Земля</a:t>
            </a:r>
            <a:r>
              <a:rPr lang="uk-UA" sz="3200" b="1" dirty="0" smtClean="0"/>
              <a:t>:</a:t>
            </a:r>
            <a:endParaRPr lang="en-US" sz="3200" b="1" dirty="0" smtClean="0"/>
          </a:p>
          <a:p>
            <a:endParaRPr lang="en-US" sz="3200" dirty="0" smtClean="0"/>
          </a:p>
          <a:p>
            <a:r>
              <a:rPr lang="ru-RU" sz="3200" b="1" dirty="0" smtClean="0"/>
              <a:t>– </a:t>
            </a:r>
            <a:r>
              <a:rPr lang="uk-UA" sz="3200" b="1" dirty="0" smtClean="0"/>
              <a:t>67 % – океан, який не використовує людина</a:t>
            </a:r>
            <a:endParaRPr lang="en-US" sz="3200" dirty="0" smtClean="0"/>
          </a:p>
          <a:p>
            <a:r>
              <a:rPr lang="ru-RU" sz="3200" b="1" dirty="0" smtClean="0"/>
              <a:t>– </a:t>
            </a:r>
            <a:r>
              <a:rPr lang="uk-UA" sz="3200" b="1" dirty="0" smtClean="0"/>
              <a:t>4 % – водні простори, які людина інтенсивно використовує</a:t>
            </a:r>
            <a:endParaRPr lang="en-US" sz="3200" dirty="0" smtClean="0"/>
          </a:p>
          <a:p>
            <a:r>
              <a:rPr lang="ru-RU" sz="3200" b="1" dirty="0" smtClean="0"/>
              <a:t>– </a:t>
            </a:r>
            <a:r>
              <a:rPr lang="uk-UA" sz="3200" b="1" dirty="0" smtClean="0"/>
              <a:t>11 % – скелі, піски, льодовики, землі, що неможливо використовувати</a:t>
            </a:r>
            <a:endParaRPr lang="en-US" sz="3200" dirty="0" smtClean="0"/>
          </a:p>
          <a:p>
            <a:r>
              <a:rPr lang="ru-RU" sz="3200" b="1" dirty="0" smtClean="0"/>
              <a:t>– </a:t>
            </a:r>
            <a:r>
              <a:rPr lang="uk-UA" sz="3200" b="1" dirty="0" smtClean="0"/>
              <a:t>18 % – продуктивна земля, на якій живе людство</a:t>
            </a:r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428604"/>
            <a:ext cx="8229600" cy="136759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Розраховуємо свій </a:t>
            </a:r>
            <a:r>
              <a:rPr lang="uk-UA" sz="3200" b="1" dirty="0" smtClean="0"/>
              <a:t>особистий</a:t>
            </a:r>
            <a:br>
              <a:rPr lang="uk-UA" sz="3200" b="1" dirty="0" smtClean="0"/>
            </a:br>
            <a:r>
              <a:rPr lang="uk-UA" sz="3200" b="1" dirty="0" smtClean="0"/>
              <a:t> </a:t>
            </a:r>
            <a:r>
              <a:rPr lang="uk-UA" sz="3200" b="1" dirty="0" smtClean="0"/>
              <a:t>«Екологічний слід</a:t>
            </a:r>
            <a:r>
              <a:rPr lang="uk-UA" sz="3200" b="1" dirty="0" smtClean="0"/>
              <a:t>»!</a:t>
            </a:r>
            <a:endParaRPr lang="en-US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714487"/>
          <a:ext cx="8515352" cy="27858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507"/>
                <a:gridCol w="6504828"/>
                <a:gridCol w="1227017"/>
              </a:tblGrid>
              <a:tr h="8572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№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Твердження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Times New Roman"/>
                          <a:ea typeface="MS Mincho"/>
                        </a:rPr>
                        <a:t>Кількість балів</a:t>
                      </a:r>
                      <a:endParaRPr lang="en-US" sz="16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</a:tr>
              <a:tr h="5173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42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Я живу в місті з населенням 500 тис. та більше. Якщо так, то загальний результат необхідно помножити на </a:t>
                      </a:r>
                      <a:r>
                        <a:rPr lang="uk-UA" sz="2400" dirty="0" smtClean="0">
                          <a:latin typeface="Times New Roman"/>
                          <a:ea typeface="MS Mincho"/>
                        </a:rPr>
                        <a:t>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х2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Всього: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10244"/>
          </a:xfrm>
        </p:spPr>
        <p:txBody>
          <a:bodyPr>
            <a:normAutofit/>
          </a:bodyPr>
          <a:lstStyle/>
          <a:p>
            <a:r>
              <a:rPr lang="uk-UA" sz="3200" b="1" dirty="0" smtClean="0"/>
              <a:t>Для підрахунку треба скласти всі зараховані бали – ______</a:t>
            </a:r>
            <a:endParaRPr lang="en-US" sz="3200" dirty="0" smtClean="0"/>
          </a:p>
          <a:p>
            <a:r>
              <a:rPr lang="uk-UA" sz="3200" b="1" dirty="0" smtClean="0"/>
              <a:t>Загальну суму слід поділити на 100 – ______________</a:t>
            </a:r>
            <a:endParaRPr lang="en-US" sz="3200" dirty="0" smtClean="0"/>
          </a:p>
          <a:p>
            <a:r>
              <a:rPr lang="uk-UA" sz="3200" b="1" dirty="0" smtClean="0"/>
              <a:t>Результат </a:t>
            </a:r>
            <a:r>
              <a:rPr lang="uk-UA" sz="3200" b="1" dirty="0" smtClean="0"/>
              <a:t>– _____________га </a:t>
            </a:r>
            <a:endParaRPr lang="uk-UA" sz="3200" b="1" dirty="0" smtClean="0"/>
          </a:p>
          <a:p>
            <a:pPr>
              <a:buNone/>
            </a:pPr>
            <a:r>
              <a:rPr lang="uk-UA" sz="3200" b="1" dirty="0" smtClean="0"/>
              <a:t>(</a:t>
            </a:r>
            <a:r>
              <a:rPr lang="uk-UA" sz="3200" b="1" dirty="0" smtClean="0"/>
              <a:t>стільки гектарів складає Ваш екологічний слід)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  <a:buNone/>
            </a:pPr>
            <a:r>
              <a:rPr lang="uk-UA" sz="3600" b="1" dirty="0" smtClean="0"/>
              <a:t>Менше 1,8 га –</a:t>
            </a:r>
            <a:endParaRPr lang="en-US" sz="3600" dirty="0" smtClean="0"/>
          </a:p>
          <a:p>
            <a:pPr algn="ctr">
              <a:lnSpc>
                <a:spcPct val="150000"/>
              </a:lnSpc>
              <a:buNone/>
            </a:pPr>
            <a:r>
              <a:rPr lang="uk-UA" sz="3600" b="1" dirty="0" smtClean="0"/>
              <a:t>ведеш </a:t>
            </a:r>
            <a:r>
              <a:rPr lang="uk-UA" sz="3600" b="1" u="sng" dirty="0" smtClean="0"/>
              <a:t>екологічно </a:t>
            </a:r>
            <a:r>
              <a:rPr lang="uk-UA" sz="3600" b="1" u="sng" dirty="0" smtClean="0"/>
              <a:t>дружній</a:t>
            </a:r>
          </a:p>
          <a:p>
            <a:pPr algn="ctr">
              <a:lnSpc>
                <a:spcPct val="150000"/>
              </a:lnSpc>
              <a:buNone/>
            </a:pPr>
            <a:r>
              <a:rPr lang="uk-UA" sz="3600" b="1" u="sng" dirty="0" smtClean="0"/>
              <a:t> </a:t>
            </a:r>
            <a:r>
              <a:rPr lang="uk-UA" sz="3600" b="1" u="sng" dirty="0" smtClean="0"/>
              <a:t>спосіб життя</a:t>
            </a:r>
            <a:endParaRPr lang="en-US" sz="36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  <a:buNone/>
            </a:pPr>
            <a:r>
              <a:rPr lang="uk-UA" sz="3600" b="1" dirty="0" smtClean="0"/>
              <a:t>Якщо </a:t>
            </a:r>
            <a:r>
              <a:rPr lang="uk-UA" sz="3600" b="1" dirty="0" smtClean="0"/>
              <a:t>отримали</a:t>
            </a:r>
          </a:p>
          <a:p>
            <a:pPr algn="ctr">
              <a:lnSpc>
                <a:spcPct val="150000"/>
              </a:lnSpc>
              <a:buNone/>
            </a:pPr>
            <a:r>
              <a:rPr lang="uk-UA" sz="3600" b="1" dirty="0" smtClean="0"/>
              <a:t> </a:t>
            </a:r>
            <a:r>
              <a:rPr lang="uk-UA" sz="3600" b="1" dirty="0" smtClean="0"/>
              <a:t>1,8 </a:t>
            </a:r>
            <a:r>
              <a:rPr lang="uk-UA" sz="3600" b="1" dirty="0" smtClean="0"/>
              <a:t>га</a:t>
            </a:r>
          </a:p>
          <a:p>
            <a:pPr algn="ctr">
              <a:lnSpc>
                <a:spcPct val="150000"/>
              </a:lnSpc>
              <a:buNone/>
            </a:pPr>
            <a:r>
              <a:rPr lang="uk-UA" sz="3600" b="1" dirty="0" smtClean="0"/>
              <a:t> </a:t>
            </a:r>
            <a:r>
              <a:rPr lang="uk-UA" sz="3600" b="1" dirty="0" smtClean="0"/>
              <a:t>– </a:t>
            </a:r>
            <a:r>
              <a:rPr lang="uk-UA" sz="3600" b="1" u="sng" dirty="0" smtClean="0"/>
              <a:t>норма</a:t>
            </a:r>
            <a:endParaRPr lang="en-US" sz="36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  <a:buNone/>
            </a:pPr>
            <a:r>
              <a:rPr lang="uk-UA" sz="3600" b="1" dirty="0" smtClean="0"/>
              <a:t>Більше</a:t>
            </a:r>
          </a:p>
          <a:p>
            <a:pPr algn="ctr">
              <a:lnSpc>
                <a:spcPct val="150000"/>
              </a:lnSpc>
              <a:buNone/>
            </a:pPr>
            <a:r>
              <a:rPr lang="uk-UA" sz="3600" b="1" dirty="0" smtClean="0"/>
              <a:t> </a:t>
            </a:r>
            <a:r>
              <a:rPr lang="uk-UA" sz="3600" b="1" dirty="0" smtClean="0"/>
              <a:t>1,8 </a:t>
            </a:r>
            <a:r>
              <a:rPr lang="uk-UA" sz="3600" b="1" dirty="0" smtClean="0"/>
              <a:t>га</a:t>
            </a:r>
          </a:p>
          <a:p>
            <a:pPr algn="ctr">
              <a:lnSpc>
                <a:spcPct val="150000"/>
              </a:lnSpc>
              <a:buNone/>
            </a:pPr>
            <a:r>
              <a:rPr lang="uk-UA" sz="3600" b="1" dirty="0" smtClean="0"/>
              <a:t> </a:t>
            </a:r>
            <a:r>
              <a:rPr lang="uk-UA" sz="3600" b="1" dirty="0" smtClean="0"/>
              <a:t>– </a:t>
            </a:r>
            <a:r>
              <a:rPr lang="uk-UA" sz="3600" b="1" u="sng" dirty="0" smtClean="0"/>
              <a:t>необхідно </a:t>
            </a:r>
            <a:r>
              <a:rPr lang="uk-UA" sz="3600" b="1" u="sng" dirty="0" smtClean="0"/>
              <a:t>змінити</a:t>
            </a:r>
          </a:p>
          <a:p>
            <a:pPr algn="ctr">
              <a:lnSpc>
                <a:spcPct val="150000"/>
              </a:lnSpc>
              <a:buNone/>
            </a:pPr>
            <a:r>
              <a:rPr lang="uk-UA" sz="3600" b="1" u="sng" dirty="0" smtClean="0"/>
              <a:t>свої </a:t>
            </a:r>
            <a:r>
              <a:rPr lang="uk-UA" sz="3600" b="1" u="sng" dirty="0" smtClean="0"/>
              <a:t>звички</a:t>
            </a:r>
            <a:endParaRPr lang="en-US" sz="36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Спробуй зменшити свій екологічний слід у природі</a:t>
            </a:r>
            <a:r>
              <a:rPr lang="uk-UA" b="1" dirty="0" smtClean="0"/>
              <a:t>!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3200" dirty="0" smtClean="0"/>
              <a:t>Несправний кран за добу може «накапати» від </a:t>
            </a:r>
            <a:br>
              <a:rPr lang="uk-UA" sz="3200" dirty="0" smtClean="0"/>
            </a:br>
            <a:r>
              <a:rPr lang="uk-UA" sz="3200" dirty="0" smtClean="0"/>
              <a:t>30 до 200 літрів!</a:t>
            </a:r>
            <a:endParaRPr lang="en-US" sz="3200" dirty="0" smtClean="0"/>
          </a:p>
          <a:p>
            <a:pPr>
              <a:buNone/>
            </a:pPr>
            <a:endParaRPr lang="en-US" sz="3200" dirty="0" smtClean="0"/>
          </a:p>
          <a:p>
            <a:r>
              <a:rPr lang="uk-UA" sz="3200" dirty="0" smtClean="0"/>
              <a:t>Здана в макулатуру 1 т паперу економить: </a:t>
            </a:r>
            <a:br>
              <a:rPr lang="uk-UA" sz="3200" dirty="0" smtClean="0"/>
            </a:br>
            <a:r>
              <a:rPr lang="uk-UA" sz="3200" dirty="0" smtClean="0"/>
              <a:t>4,000 </a:t>
            </a:r>
            <a:r>
              <a:rPr lang="uk-UA" sz="3200" dirty="0" err="1" smtClean="0"/>
              <a:t>кВт-год</a:t>
            </a:r>
            <a:r>
              <a:rPr lang="uk-UA" sz="3200" dirty="0" smtClean="0"/>
              <a:t> електроенергії, 29,000 л води, 30 кг забруднення в атмосферному повітрі.</a:t>
            </a:r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Спробуй зменшити свій екологічний слід у природі</a:t>
            </a:r>
            <a:r>
              <a:rPr lang="uk-UA" b="1" dirty="0" smtClean="0"/>
              <a:t>!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Зарядки </a:t>
            </a:r>
            <a:r>
              <a:rPr lang="uk-UA" dirty="0" smtClean="0"/>
              <a:t>для мобільних телефонів споживають близько 5 Вт, а в «холостому режимі» (якщо телефон </a:t>
            </a:r>
            <a:r>
              <a:rPr lang="uk-UA" dirty="0" err="1" smtClean="0"/>
              <a:t>заряджено</a:t>
            </a:r>
            <a:r>
              <a:rPr lang="uk-UA" dirty="0" smtClean="0"/>
              <a:t> або відключено) – близько 300 мВт.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uk-UA" dirty="0" smtClean="0"/>
              <a:t>Не вимкнений комп’ютер за ніч споживає енергію, достатню для друку 800 сторінок на лазерному принтері.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uk-UA" dirty="0" smtClean="0"/>
              <a:t>60 кг макулатури рятує ціле дерево!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Спробуй зменшити свій екологічний слід у природі</a:t>
            </a:r>
            <a:r>
              <a:rPr lang="uk-UA" b="1" dirty="0" smtClean="0"/>
              <a:t>!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Одна викинута на смітник батарейка забруднює важкими металами 20 квадратних метрів землі!</a:t>
            </a:r>
            <a:endParaRPr lang="en-US" sz="3200" dirty="0" smtClean="0"/>
          </a:p>
          <a:p>
            <a:pPr>
              <a:buNone/>
            </a:pPr>
            <a:endParaRPr lang="en-US" sz="3200" dirty="0" smtClean="0"/>
          </a:p>
          <a:p>
            <a:r>
              <a:rPr lang="uk-UA" sz="3200" dirty="0" smtClean="0"/>
              <a:t>В Україні накопичено 18 </a:t>
            </a:r>
            <a:r>
              <a:rPr lang="uk-UA" sz="3200" dirty="0" err="1" smtClean="0"/>
              <a:t>млрд</a:t>
            </a:r>
            <a:r>
              <a:rPr lang="uk-UA" sz="3200" dirty="0" smtClean="0"/>
              <a:t> тонн відходів на території 56 тис. гектарів, що дорівнює площі п’яти заповідників </a:t>
            </a:r>
            <a:r>
              <a:rPr lang="uk-UA" sz="3200" dirty="0" err="1" smtClean="0"/>
              <a:t>Асканія-Нова</a:t>
            </a:r>
            <a:r>
              <a:rPr lang="uk-UA" sz="3200" dirty="0" smtClean="0"/>
              <a:t>.</a:t>
            </a:r>
            <a:endParaRPr lang="en-US" sz="32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10244"/>
          </a:xfrm>
        </p:spPr>
        <p:txBody>
          <a:bodyPr>
            <a:normAutofit/>
          </a:bodyPr>
          <a:lstStyle/>
          <a:p>
            <a:pPr indent="432000">
              <a:lnSpc>
                <a:spcPct val="150000"/>
              </a:lnSpc>
              <a:buNone/>
            </a:pPr>
            <a:r>
              <a:rPr lang="uk-UA" sz="2800" dirty="0" smtClean="0"/>
              <a:t>Протягом життя людина повинна їсти, пити, вдягатися й мати житло. Щоб задовольнити ці потреби, необхідні вода, енергія, будівельні матеріали, тканини, продукти харчування тощо. Частину цього добувають, а частину необхідно </a:t>
            </a:r>
            <a:r>
              <a:rPr lang="uk-UA" sz="2800" dirty="0" smtClean="0"/>
              <a:t>виготовляти.</a:t>
            </a:r>
            <a:endParaRPr lang="en-US" sz="2800" dirty="0" smtClean="0"/>
          </a:p>
          <a:p>
            <a:pPr indent="432000">
              <a:lnSpc>
                <a:spcPct val="150000"/>
              </a:lnSpc>
              <a:buNone/>
            </a:pPr>
            <a:r>
              <a:rPr lang="uk-UA" sz="2800" dirty="0" smtClean="0"/>
              <a:t>Тому </a:t>
            </a:r>
            <a:r>
              <a:rPr lang="uk-UA" sz="2800" dirty="0" smtClean="0"/>
              <a:t>потрібна певна територія, з якої людина черпає необхідні для її життя ресурси. 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2714644"/>
          </a:xfrm>
        </p:spPr>
        <p:txBody>
          <a:bodyPr>
            <a:normAutofit fontScale="92500" lnSpcReduction="20000"/>
          </a:bodyPr>
          <a:lstStyle/>
          <a:p>
            <a:pPr indent="432000" algn="ctr">
              <a:lnSpc>
                <a:spcPct val="150000"/>
              </a:lnSpc>
              <a:buNone/>
            </a:pPr>
            <a:r>
              <a:rPr lang="uk-UA" dirty="0" smtClean="0"/>
              <a:t>Цю територію науковці </a:t>
            </a:r>
            <a:r>
              <a:rPr lang="uk-UA" dirty="0" smtClean="0"/>
              <a:t>назвали</a:t>
            </a:r>
            <a:endParaRPr lang="en-US" dirty="0" smtClean="0"/>
          </a:p>
          <a:p>
            <a:pPr indent="432000" algn="ctr">
              <a:lnSpc>
                <a:spcPct val="150000"/>
              </a:lnSpc>
              <a:buNone/>
            </a:pPr>
            <a:r>
              <a:rPr lang="uk-UA" b="1" i="1" dirty="0" smtClean="0"/>
              <a:t>екологічним слідом</a:t>
            </a:r>
            <a:r>
              <a:rPr lang="uk-UA" dirty="0" smtClean="0"/>
              <a:t>.</a:t>
            </a:r>
            <a:endParaRPr lang="en-US" dirty="0" smtClean="0"/>
          </a:p>
          <a:p>
            <a:pPr indent="432000" algn="just">
              <a:lnSpc>
                <a:spcPct val="150000"/>
              </a:lnSpc>
              <a:buNone/>
            </a:pPr>
            <a:r>
              <a:rPr lang="uk-UA" dirty="0" smtClean="0"/>
              <a:t>Кожна </a:t>
            </a:r>
            <a:r>
              <a:rPr lang="uk-UA" dirty="0" smtClean="0"/>
              <a:t>держава має свій екологічний слід, індустріально розвинуті – більший, відповідно більшим є й </a:t>
            </a:r>
            <a:r>
              <a:rPr lang="uk-UA" dirty="0" smtClean="0"/>
              <a:t>негативний вплив </a:t>
            </a:r>
            <a:r>
              <a:rPr lang="uk-UA" dirty="0" smtClean="0"/>
              <a:t>на довкілля.</a:t>
            </a:r>
            <a:endParaRPr lang="en-US" dirty="0"/>
          </a:p>
        </p:txBody>
      </p:sp>
      <p:pic>
        <p:nvPicPr>
          <p:cNvPr id="2050" name="Picture 2" descr="ek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3331895"/>
            <a:ext cx="4214842" cy="3097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10244"/>
          </a:xfrm>
        </p:spPr>
        <p:txBody>
          <a:bodyPr/>
          <a:lstStyle/>
          <a:p>
            <a:pPr indent="432000" algn="just">
              <a:lnSpc>
                <a:spcPct val="150000"/>
              </a:lnSpc>
              <a:buNone/>
            </a:pPr>
            <a:r>
              <a:rPr lang="uk-UA" dirty="0" smtClean="0"/>
              <a:t>Екологічний слід є дуже різним в різних регіонах. У країнах, що розвиваються, він складає 1,14 га на душу населення. І ця площа впродовж 5 останніх років залишилась незмінною, тоді як кількість людей збільшилась у п’ять разів. Жителям країн таких як Китай, Індія та Бразилія потрібно 1,92 га. А у розвинених країнах слід становить 5,6 га, і ця цифра є стабільною останні 40 років, тоді як </a:t>
            </a:r>
            <a:r>
              <a:rPr lang="uk-UA" dirty="0" err="1" smtClean="0"/>
              <a:t>біоздатність</a:t>
            </a:r>
            <a:r>
              <a:rPr lang="uk-UA" dirty="0" smtClean="0"/>
              <a:t> впала на 45%.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07636"/>
          </a:xfrm>
        </p:spPr>
        <p:txBody>
          <a:bodyPr>
            <a:normAutofit fontScale="32500" lnSpcReduction="20000"/>
          </a:bodyPr>
          <a:lstStyle/>
          <a:p>
            <a:endParaRPr lang="en-US" dirty="0"/>
          </a:p>
        </p:txBody>
      </p:sp>
      <p:pic>
        <p:nvPicPr>
          <p:cNvPr id="3074" name="Picture 2" descr="mkj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500174"/>
            <a:ext cx="8620564" cy="457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10244"/>
          </a:xfrm>
        </p:spPr>
        <p:txBody>
          <a:bodyPr>
            <a:normAutofit/>
          </a:bodyPr>
          <a:lstStyle/>
          <a:p>
            <a:pPr indent="432000">
              <a:lnSpc>
                <a:spcPct val="150000"/>
              </a:lnSpc>
              <a:buNone/>
            </a:pPr>
            <a:r>
              <a:rPr lang="uk-UA" dirty="0" smtClean="0"/>
              <a:t>До десятки країн з найбільшим екологічним слідом належать Катар, Кувейт, Об’єднані Арабські Емірати, Данія, США, Бельгія, Австралія, Канада, Нідерланди та Ірландія.</a:t>
            </a:r>
            <a:endParaRPr lang="en-US" dirty="0" smtClean="0"/>
          </a:p>
          <a:p>
            <a:pPr indent="432000">
              <a:lnSpc>
                <a:spcPct val="150000"/>
              </a:lnSpc>
              <a:buNone/>
            </a:pPr>
            <a:r>
              <a:rPr lang="uk-UA" b="1" dirty="0" smtClean="0"/>
              <a:t> 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u-RU" b="1" dirty="0" smtClean="0"/>
              <a:t>В США – 12,2 га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u-RU" b="1" dirty="0" smtClean="0"/>
              <a:t>В </a:t>
            </a:r>
            <a:r>
              <a:rPr lang="ru-RU" b="1" dirty="0" err="1" smtClean="0"/>
              <a:t>Європі</a:t>
            </a:r>
            <a:r>
              <a:rPr lang="ru-RU" b="1" dirty="0" smtClean="0"/>
              <a:t> </a:t>
            </a:r>
            <a:r>
              <a:rPr lang="ru-RU" b="1" dirty="0" smtClean="0"/>
              <a:t>– 6,3 га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u-RU" b="1" dirty="0" smtClean="0"/>
              <a:t>В </a:t>
            </a:r>
            <a:r>
              <a:rPr lang="ru-RU" b="1" dirty="0" err="1" smtClean="0"/>
              <a:t>Бурунді</a:t>
            </a:r>
            <a:r>
              <a:rPr lang="ru-RU" b="1" dirty="0" smtClean="0"/>
              <a:t> </a:t>
            </a:r>
            <a:r>
              <a:rPr lang="ru-RU" b="1" dirty="0" smtClean="0"/>
              <a:t>– 1,5 га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10244"/>
          </a:xfrm>
        </p:spPr>
        <p:txBody>
          <a:bodyPr>
            <a:normAutofit fontScale="85000" lnSpcReduction="20000"/>
          </a:bodyPr>
          <a:lstStyle/>
          <a:p>
            <a:pPr indent="432000">
              <a:lnSpc>
                <a:spcPct val="150000"/>
              </a:lnSpc>
              <a:buNone/>
            </a:pPr>
            <a:r>
              <a:rPr lang="uk-UA" b="1" dirty="0" smtClean="0"/>
              <a:t>Екологічний слід в Україні, відповідно до «Звіту живої планети 2012</a:t>
            </a:r>
            <a:r>
              <a:rPr lang="uk-UA" dirty="0" smtClean="0"/>
              <a:t>», становить </a:t>
            </a:r>
            <a:r>
              <a:rPr lang="uk-UA" b="1" dirty="0" smtClean="0"/>
              <a:t>3,19 </a:t>
            </a:r>
            <a:r>
              <a:rPr lang="uk-UA" dirty="0" smtClean="0"/>
              <a:t>га на </a:t>
            </a:r>
            <a:r>
              <a:rPr lang="uk-UA" dirty="0" smtClean="0"/>
              <a:t>особу.</a:t>
            </a:r>
          </a:p>
          <a:p>
            <a:pPr indent="432000">
              <a:lnSpc>
                <a:spcPct val="150000"/>
              </a:lnSpc>
              <a:buNone/>
            </a:pPr>
            <a:r>
              <a:rPr lang="uk-UA" dirty="0" smtClean="0"/>
              <a:t>З них:</a:t>
            </a:r>
          </a:p>
          <a:p>
            <a:pPr indent="432000">
              <a:lnSpc>
                <a:spcPct val="150000"/>
              </a:lnSpc>
              <a:buNone/>
            </a:pPr>
            <a:r>
              <a:rPr lang="uk-UA" dirty="0" smtClean="0"/>
              <a:t>1,14 </a:t>
            </a:r>
            <a:r>
              <a:rPr lang="uk-UA" dirty="0" smtClean="0"/>
              <a:t>га орних земель</a:t>
            </a:r>
            <a:r>
              <a:rPr lang="uk-UA" dirty="0" smtClean="0"/>
              <a:t>,</a:t>
            </a:r>
          </a:p>
          <a:p>
            <a:pPr indent="432000">
              <a:lnSpc>
                <a:spcPct val="150000"/>
              </a:lnSpc>
              <a:buNone/>
            </a:pPr>
            <a:r>
              <a:rPr lang="uk-UA" dirty="0" smtClean="0"/>
              <a:t> </a:t>
            </a:r>
            <a:r>
              <a:rPr lang="uk-UA" dirty="0" smtClean="0"/>
              <a:t>0,03 га пасовищ</a:t>
            </a:r>
            <a:r>
              <a:rPr lang="uk-UA" dirty="0" smtClean="0"/>
              <a:t>,</a:t>
            </a:r>
          </a:p>
          <a:p>
            <a:pPr indent="432000">
              <a:lnSpc>
                <a:spcPct val="150000"/>
              </a:lnSpc>
              <a:buNone/>
            </a:pPr>
            <a:r>
              <a:rPr lang="uk-UA" dirty="0" smtClean="0"/>
              <a:t> </a:t>
            </a:r>
            <a:r>
              <a:rPr lang="uk-UA" dirty="0" smtClean="0"/>
              <a:t>0,17 лісів</a:t>
            </a:r>
            <a:r>
              <a:rPr lang="uk-UA" dirty="0" smtClean="0"/>
              <a:t>,</a:t>
            </a:r>
          </a:p>
          <a:p>
            <a:pPr indent="432000">
              <a:lnSpc>
                <a:spcPct val="150000"/>
              </a:lnSpc>
              <a:buNone/>
            </a:pPr>
            <a:r>
              <a:rPr lang="uk-UA" dirty="0" smtClean="0"/>
              <a:t> </a:t>
            </a:r>
            <a:r>
              <a:rPr lang="uk-UA" dirty="0" smtClean="0"/>
              <a:t>0,11 місць для риболовлі</a:t>
            </a:r>
            <a:r>
              <a:rPr lang="uk-UA" dirty="0" smtClean="0"/>
              <a:t>,</a:t>
            </a:r>
          </a:p>
          <a:p>
            <a:pPr indent="432000">
              <a:lnSpc>
                <a:spcPct val="150000"/>
              </a:lnSpc>
              <a:buNone/>
            </a:pPr>
            <a:r>
              <a:rPr lang="uk-UA" dirty="0" smtClean="0"/>
              <a:t> </a:t>
            </a:r>
            <a:r>
              <a:rPr lang="uk-UA" dirty="0" smtClean="0"/>
              <a:t>0,07 га землі для будинку. </a:t>
            </a:r>
            <a:endParaRPr lang="uk-UA" dirty="0" smtClean="0"/>
          </a:p>
          <a:p>
            <a:pPr indent="432000">
              <a:lnSpc>
                <a:spcPct val="150000"/>
              </a:lnSpc>
              <a:buNone/>
            </a:pPr>
            <a:r>
              <a:rPr lang="uk-UA" dirty="0" smtClean="0"/>
              <a:t>Таким </a:t>
            </a:r>
            <a:r>
              <a:rPr lang="uk-UA" dirty="0" smtClean="0"/>
              <a:t>чином, Україна опинилась на 51-му місці серед 149 країн за площею, яку використовує для споживання ресурсів одна людина.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428604"/>
            <a:ext cx="8229600" cy="136759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Розраховуємо свій </a:t>
            </a:r>
            <a:r>
              <a:rPr lang="uk-UA" sz="3200" b="1" dirty="0" smtClean="0"/>
              <a:t>особистий</a:t>
            </a:r>
            <a:br>
              <a:rPr lang="uk-UA" sz="3200" b="1" dirty="0" smtClean="0"/>
            </a:br>
            <a:r>
              <a:rPr lang="uk-UA" sz="3200" b="1" dirty="0" smtClean="0"/>
              <a:t> </a:t>
            </a:r>
            <a:r>
              <a:rPr lang="uk-UA" sz="3200" b="1" dirty="0" smtClean="0"/>
              <a:t>«Екологічний слід</a:t>
            </a:r>
            <a:r>
              <a:rPr lang="uk-UA" sz="3200" b="1" dirty="0" smtClean="0"/>
              <a:t>»!</a:t>
            </a:r>
            <a:endParaRPr lang="en-US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1" y="1714487"/>
          <a:ext cx="8515351" cy="45303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506"/>
                <a:gridCol w="6504828"/>
                <a:gridCol w="1227017"/>
              </a:tblGrid>
              <a:tr h="8572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№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MS Mincho"/>
                        </a:rPr>
                        <a:t>Твердження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Times New Roman"/>
                          <a:ea typeface="MS Mincho"/>
                        </a:rPr>
                        <a:t>Кількість балів</a:t>
                      </a:r>
                      <a:endParaRPr lang="en-US" sz="16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 anchor="ctr"/>
                </a:tc>
              </a:tr>
              <a:tr h="517360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Житло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1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Площа мого житла – до </a:t>
                      </a:r>
                      <a:r>
                        <a:rPr kumimoji="0" lang="uk-UA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60 м</a:t>
                      </a:r>
                      <a:r>
                        <a:rPr kumimoji="0" lang="uk-UA" sz="24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+7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2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У мене велика простора квартира (від )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+12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3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Я живу в котеджі на дві сім’ї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+23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4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Я живу у власному великому будинку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MS Mincho"/>
                        </a:rPr>
                        <a:t>+33</a:t>
                      </a:r>
                      <a:endParaRPr lang="en-US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65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Всього у розділі: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8277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MS Mincho"/>
                        </a:rPr>
                        <a:t>Всього у розділі / кількість людей, що мешкають у Вашому домі чи квартирі:</a:t>
                      </a:r>
                      <a:endParaRPr lang="en-US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66</TotalTime>
  <Words>1279</Words>
  <Application>Microsoft Office PowerPoint</Application>
  <PresentationFormat>Экран (4:3)</PresentationFormat>
  <Paragraphs>253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Розраховуємо свій особистий  «Екологічний слід»!</vt:lpstr>
      <vt:lpstr>Розраховуємо свій особистий  «Екологічний слід»!</vt:lpstr>
      <vt:lpstr>Розраховуємо свій особистий  «Екологічний слід»!</vt:lpstr>
      <vt:lpstr>Розраховуємо свій особистий  «Екологічний слід»!</vt:lpstr>
      <vt:lpstr>Розраховуємо свій особистий  «Екологічний слід»!</vt:lpstr>
      <vt:lpstr>Розраховуємо свій особистий  «Екологічний слід»!</vt:lpstr>
      <vt:lpstr>Розраховуємо свій особистий  «Екологічний слід»!</vt:lpstr>
      <vt:lpstr>Розраховуємо свій особистий  «Екологічний слід»!</vt:lpstr>
      <vt:lpstr>Розраховуємо свій особистий  «Екологічний слід»!</vt:lpstr>
      <vt:lpstr>Розраховуємо свій особистий  «Екологічний слід»!</vt:lpstr>
      <vt:lpstr>Розраховуємо свій особистий  «Екологічний слід»!</vt:lpstr>
      <vt:lpstr>Розраховуємо свій особистий  «Екологічний слід»!</vt:lpstr>
      <vt:lpstr>Слайд 21</vt:lpstr>
      <vt:lpstr>Слайд 22</vt:lpstr>
      <vt:lpstr>Слайд 23</vt:lpstr>
      <vt:lpstr>Слайд 24</vt:lpstr>
      <vt:lpstr>Спробуй зменшити свій екологічний слід у природі!</vt:lpstr>
      <vt:lpstr>Спробуй зменшити свій екологічний слід у природі!</vt:lpstr>
      <vt:lpstr>Спробуй зменшити свій екологічний слід у природі!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 </cp:lastModifiedBy>
  <cp:revision>25</cp:revision>
  <dcterms:modified xsi:type="dcterms:W3CDTF">2013-06-13T14:36:46Z</dcterms:modified>
</cp:coreProperties>
</file>